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4" r:id="rId9"/>
    <p:sldId id="263"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FB1F81-5CB6-426F-ABC3-17C7E9132557}" type="datetimeFigureOut">
              <a:rPr lang="en-GB" smtClean="0"/>
              <a:t>24/03/2021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CEAE4A-1178-4F30-97D1-C1DB54535AB3}" type="slidenum">
              <a:rPr lang="en-GB" smtClean="0"/>
              <a:t>‹#›</a:t>
            </a:fld>
            <a:endParaRPr lang="en-GB"/>
          </a:p>
        </p:txBody>
      </p:sp>
    </p:spTree>
    <p:extLst>
      <p:ext uri="{BB962C8B-B14F-4D97-AF65-F5344CB8AC3E}">
        <p14:creationId xmlns:p14="http://schemas.microsoft.com/office/powerpoint/2010/main" val="1712845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4953F-756B-444F-8008-1D7602F8D22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F3667A2-7C7A-45F8-892B-70F1E36C96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B72C4D5-31C0-4B58-A34C-0DEF1AE7FDAF}"/>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5" name="Footer Placeholder 4">
            <a:extLst>
              <a:ext uri="{FF2B5EF4-FFF2-40B4-BE49-F238E27FC236}">
                <a16:creationId xmlns:a16="http://schemas.microsoft.com/office/drawing/2014/main" id="{43D3721C-B4C3-4275-899B-7E0811A56C5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B23CA8-CE6D-4122-BF7D-F6382129529B}"/>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3854569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9AEAB-F9D6-4973-853F-EE59A6B84AB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CCC0D4D-6455-4104-9E42-28AEB0369A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ECDBF62-3AE5-448D-A729-1B70D6E45BDE}"/>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5" name="Footer Placeholder 4">
            <a:extLst>
              <a:ext uri="{FF2B5EF4-FFF2-40B4-BE49-F238E27FC236}">
                <a16:creationId xmlns:a16="http://schemas.microsoft.com/office/drawing/2014/main" id="{AB73FBB7-065C-44A4-9C14-91497C9AD1F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7CCA803-9A5B-46CE-9FC1-465BFAAD9D55}"/>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470674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FC1DD8-DC14-49D7-BAA5-1397E6083C6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A91A0EC-AC3D-45C5-80B4-CC292B6C64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6DD92F0-2DEF-445A-BA83-77D75293F918}"/>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5" name="Footer Placeholder 4">
            <a:extLst>
              <a:ext uri="{FF2B5EF4-FFF2-40B4-BE49-F238E27FC236}">
                <a16:creationId xmlns:a16="http://schemas.microsoft.com/office/drawing/2014/main" id="{7DC05B0F-2131-4D58-9550-B5013373CCE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C71DB3-A89D-4701-AFCB-A9247D8B5451}"/>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3595396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7BFCC-C6BD-49B2-9942-852870E4E90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514C8EB-1E77-47CC-80AC-24B8EBE8F1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20DEC9-0FDF-44A0-AF07-D7762B332B7C}"/>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5" name="Footer Placeholder 4">
            <a:extLst>
              <a:ext uri="{FF2B5EF4-FFF2-40B4-BE49-F238E27FC236}">
                <a16:creationId xmlns:a16="http://schemas.microsoft.com/office/drawing/2014/main" id="{6BA54E0D-06EB-4598-BD74-52709D45B4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0E4E13E-6E3C-4ACA-8A72-C85748E85799}"/>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2418599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26749-C145-4C8C-94F7-97CEF039A7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A745F72-BFE4-4735-8BFF-6A233A99DED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0DEDD7B-9CE2-47C3-BA3B-EF4D04EF5E42}"/>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5" name="Footer Placeholder 4">
            <a:extLst>
              <a:ext uri="{FF2B5EF4-FFF2-40B4-BE49-F238E27FC236}">
                <a16:creationId xmlns:a16="http://schemas.microsoft.com/office/drawing/2014/main" id="{B989F8FC-EBDE-4254-BEBC-640C783908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CC28C6-740D-4ED2-B71B-D02EC359F035}"/>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3516110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C6BD4-4A36-4507-9290-7D817C849C8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7514ED-DEB9-4B48-897C-B4BC64B152A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0C385E-68B4-4A31-9715-47BB97951BA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489FD6B-5BA4-450F-A5F8-3C48C9A869CE}"/>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6" name="Footer Placeholder 5">
            <a:extLst>
              <a:ext uri="{FF2B5EF4-FFF2-40B4-BE49-F238E27FC236}">
                <a16:creationId xmlns:a16="http://schemas.microsoft.com/office/drawing/2014/main" id="{1BFBF916-AAE6-466D-B26D-ED8B15D627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04A8607-1F21-445F-B497-EE671DBE5046}"/>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3693290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CD3E6-430B-4915-A83D-7B5F6B5D744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E9C71EF-132C-46E8-A026-89C8F0DDE5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3ED84F8-85B6-4A87-90EC-A542D569284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8074C7D-709C-423D-8FAE-015CF2CA17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D7CF1F-37F3-4CA9-A9EC-B73568E34E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4B86ABC-15AB-4827-94B4-7F04C693524C}"/>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8" name="Footer Placeholder 7">
            <a:extLst>
              <a:ext uri="{FF2B5EF4-FFF2-40B4-BE49-F238E27FC236}">
                <a16:creationId xmlns:a16="http://schemas.microsoft.com/office/drawing/2014/main" id="{7229CDD5-E1BF-47CF-A742-258A36CFB31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F9F0C41-06B1-41C4-B123-AF2115AA40DD}"/>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1044079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EA915-579A-44D5-B783-0FEE09204FF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E5007A6-3843-422F-8165-3805198D7D0C}"/>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4" name="Footer Placeholder 3">
            <a:extLst>
              <a:ext uri="{FF2B5EF4-FFF2-40B4-BE49-F238E27FC236}">
                <a16:creationId xmlns:a16="http://schemas.microsoft.com/office/drawing/2014/main" id="{80ADC519-2CE2-4902-AD60-D72104CCD8E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63EC53A-BA88-4080-9B16-0D6C8ABAB2BC}"/>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3844234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7DC97D-E742-449D-AB20-52A8235FAE01}"/>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3" name="Footer Placeholder 2">
            <a:extLst>
              <a:ext uri="{FF2B5EF4-FFF2-40B4-BE49-F238E27FC236}">
                <a16:creationId xmlns:a16="http://schemas.microsoft.com/office/drawing/2014/main" id="{71103EC6-5FF3-4CA6-9D68-A21239EC948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AC0197E-5EDA-4C5E-BDB1-CF3389CB05D7}"/>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249743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45AA8-A6BE-41C1-B2B4-5609879192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360FD44-1F25-4E54-B678-69EED81BAF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B58D51A-7F6B-4F58-AF81-B35066BF86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09D054-3412-4823-8FBB-9C81DC520CAB}"/>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6" name="Footer Placeholder 5">
            <a:extLst>
              <a:ext uri="{FF2B5EF4-FFF2-40B4-BE49-F238E27FC236}">
                <a16:creationId xmlns:a16="http://schemas.microsoft.com/office/drawing/2014/main" id="{4C8EC1AC-9779-4526-B8E4-DF2B4143DC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D89BE4-8F1A-420D-937B-5D4DD3446391}"/>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733864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D52C3-026D-4358-9523-4D206C3749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B4C0798-CDDF-401C-A32B-AED81B40E3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05740D7-2B3A-4332-A091-95565AB479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01658D-4019-413E-81EE-088E5828FEB0}"/>
              </a:ext>
            </a:extLst>
          </p:cNvPr>
          <p:cNvSpPr>
            <a:spLocks noGrp="1"/>
          </p:cNvSpPr>
          <p:nvPr>
            <p:ph type="dt" sz="half" idx="10"/>
          </p:nvPr>
        </p:nvSpPr>
        <p:spPr/>
        <p:txBody>
          <a:bodyPr/>
          <a:lstStyle/>
          <a:p>
            <a:fld id="{1F4451DA-19CE-4CE8-8BF5-746178E2EE09}" type="datetimeFigureOut">
              <a:rPr lang="en-GB" smtClean="0"/>
              <a:t>24/03/2021</a:t>
            </a:fld>
            <a:endParaRPr lang="en-GB"/>
          </a:p>
        </p:txBody>
      </p:sp>
      <p:sp>
        <p:nvSpPr>
          <p:cNvPr id="6" name="Footer Placeholder 5">
            <a:extLst>
              <a:ext uri="{FF2B5EF4-FFF2-40B4-BE49-F238E27FC236}">
                <a16:creationId xmlns:a16="http://schemas.microsoft.com/office/drawing/2014/main" id="{504001DD-ED70-4750-A21C-1B420872594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2380BA3-0100-46DC-AD18-B6FF868C9E23}"/>
              </a:ext>
            </a:extLst>
          </p:cNvPr>
          <p:cNvSpPr>
            <a:spLocks noGrp="1"/>
          </p:cNvSpPr>
          <p:nvPr>
            <p:ph type="sldNum" sz="quarter" idx="12"/>
          </p:nvPr>
        </p:nvSpPr>
        <p:spPr/>
        <p:txBody>
          <a:bodyPr/>
          <a:lstStyle/>
          <a:p>
            <a:fld id="{92BE7727-47D5-44D2-8B92-BD7FAC61B0D5}" type="slidenum">
              <a:rPr lang="en-GB" smtClean="0"/>
              <a:t>‹#›</a:t>
            </a:fld>
            <a:endParaRPr lang="en-GB"/>
          </a:p>
        </p:txBody>
      </p:sp>
    </p:spTree>
    <p:extLst>
      <p:ext uri="{BB962C8B-B14F-4D97-AF65-F5344CB8AC3E}">
        <p14:creationId xmlns:p14="http://schemas.microsoft.com/office/powerpoint/2010/main" val="153640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BDDCE7-2184-4011-B284-8C6A765B2F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49F9178-B0C7-4B77-8498-58C670F2CC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EE1919-42C1-45CF-A79C-466B3438A1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4451DA-19CE-4CE8-8BF5-746178E2EE09}" type="datetimeFigureOut">
              <a:rPr lang="en-GB" smtClean="0"/>
              <a:t>24/03/2021</a:t>
            </a:fld>
            <a:endParaRPr lang="en-GB"/>
          </a:p>
        </p:txBody>
      </p:sp>
      <p:sp>
        <p:nvSpPr>
          <p:cNvPr id="5" name="Footer Placeholder 4">
            <a:extLst>
              <a:ext uri="{FF2B5EF4-FFF2-40B4-BE49-F238E27FC236}">
                <a16:creationId xmlns:a16="http://schemas.microsoft.com/office/drawing/2014/main" id="{DFB9FC7B-BCA3-429C-A933-D7D5F4A190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A247A10-508A-4E9C-B33D-FD177E3440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E7727-47D5-44D2-8B92-BD7FAC61B0D5}" type="slidenum">
              <a:rPr lang="en-GB" smtClean="0"/>
              <a:t>‹#›</a:t>
            </a:fld>
            <a:endParaRPr lang="en-GB"/>
          </a:p>
        </p:txBody>
      </p:sp>
    </p:spTree>
    <p:extLst>
      <p:ext uri="{BB962C8B-B14F-4D97-AF65-F5344CB8AC3E}">
        <p14:creationId xmlns:p14="http://schemas.microsoft.com/office/powerpoint/2010/main" val="3268331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0C3AD-2379-4B19-968B-1B77B77C11B3}"/>
              </a:ext>
            </a:extLst>
          </p:cNvPr>
          <p:cNvSpPr>
            <a:spLocks noGrp="1"/>
          </p:cNvSpPr>
          <p:nvPr>
            <p:ph type="ctrTitle"/>
          </p:nvPr>
        </p:nvSpPr>
        <p:spPr/>
        <p:txBody>
          <a:bodyPr/>
          <a:lstStyle/>
          <a:p>
            <a:r>
              <a:rPr lang="en-GB" dirty="0"/>
              <a:t>Facebook petition by electricians</a:t>
            </a:r>
          </a:p>
        </p:txBody>
      </p:sp>
      <p:sp>
        <p:nvSpPr>
          <p:cNvPr id="3" name="Subtitle 2">
            <a:extLst>
              <a:ext uri="{FF2B5EF4-FFF2-40B4-BE49-F238E27FC236}">
                <a16:creationId xmlns:a16="http://schemas.microsoft.com/office/drawing/2014/main" id="{65B7DD49-2F53-4A80-8625-4E577438F54B}"/>
              </a:ext>
            </a:extLst>
          </p:cNvPr>
          <p:cNvSpPr>
            <a:spLocks noGrp="1"/>
          </p:cNvSpPr>
          <p:nvPr>
            <p:ph type="subTitle" idx="1"/>
          </p:nvPr>
        </p:nvSpPr>
        <p:spPr/>
        <p:txBody>
          <a:bodyPr/>
          <a:lstStyle/>
          <a:p>
            <a:r>
              <a:rPr lang="en-GB" dirty="0"/>
              <a:t>Safe Isolations Working Group</a:t>
            </a:r>
          </a:p>
          <a:p>
            <a:r>
              <a:rPr lang="en-GB" dirty="0"/>
              <a:t>30 March 2021</a:t>
            </a:r>
          </a:p>
        </p:txBody>
      </p:sp>
      <p:pic>
        <p:nvPicPr>
          <p:cNvPr id="5" name="Picture 4" descr="Logo&#10;&#10;Description automatically generated">
            <a:extLst>
              <a:ext uri="{FF2B5EF4-FFF2-40B4-BE49-F238E27FC236}">
                <a16:creationId xmlns:a16="http://schemas.microsoft.com/office/drawing/2014/main" id="{5C2B3327-AA12-4C63-83B1-F9010B98DF2B}"/>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6458902" y="176530"/>
            <a:ext cx="5293995" cy="743585"/>
          </a:xfrm>
          <a:prstGeom prst="rect">
            <a:avLst/>
          </a:prstGeom>
        </p:spPr>
      </p:pic>
    </p:spTree>
    <p:extLst>
      <p:ext uri="{BB962C8B-B14F-4D97-AF65-F5344CB8AC3E}">
        <p14:creationId xmlns:p14="http://schemas.microsoft.com/office/powerpoint/2010/main" val="185633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E45C4-4594-4796-A09F-4FFCAD866C0E}"/>
              </a:ext>
            </a:extLst>
          </p:cNvPr>
          <p:cNvSpPr>
            <a:spLocks noGrp="1"/>
          </p:cNvSpPr>
          <p:nvPr>
            <p:ph type="title"/>
          </p:nvPr>
        </p:nvSpPr>
        <p:spPr/>
        <p:txBody>
          <a:bodyPr/>
          <a:lstStyle/>
          <a:p>
            <a:r>
              <a:rPr lang="en-GB" dirty="0"/>
              <a:t>What next?</a:t>
            </a:r>
          </a:p>
        </p:txBody>
      </p:sp>
      <p:sp>
        <p:nvSpPr>
          <p:cNvPr id="3" name="Content Placeholder 2">
            <a:extLst>
              <a:ext uri="{FF2B5EF4-FFF2-40B4-BE49-F238E27FC236}">
                <a16:creationId xmlns:a16="http://schemas.microsoft.com/office/drawing/2014/main" id="{C7BCCC2F-0674-4820-9FB2-566E81921AA4}"/>
              </a:ext>
            </a:extLst>
          </p:cNvPr>
          <p:cNvSpPr>
            <a:spLocks noGrp="1"/>
          </p:cNvSpPr>
          <p:nvPr>
            <p:ph idx="1"/>
          </p:nvPr>
        </p:nvSpPr>
        <p:spPr/>
        <p:txBody>
          <a:bodyPr/>
          <a:lstStyle/>
          <a:p>
            <a:r>
              <a:rPr lang="en-GB" dirty="0"/>
              <a:t>It’s unclear who the petition is being sent to, it’s a change.org petition which doesn’t automatically go anywhere.</a:t>
            </a:r>
          </a:p>
          <a:p>
            <a:r>
              <a:rPr lang="en-GB" dirty="0"/>
              <a:t>Some of these comments will be bravado others will be true.</a:t>
            </a:r>
            <a:br>
              <a:rPr lang="en-GB" dirty="0"/>
            </a:br>
            <a:endParaRPr lang="en-GB" dirty="0"/>
          </a:p>
          <a:p>
            <a:r>
              <a:rPr lang="en-GB" dirty="0"/>
              <a:t>How can we reinforce the actual requirements?</a:t>
            </a:r>
            <a:br>
              <a:rPr lang="en-GB" dirty="0"/>
            </a:br>
            <a:endParaRPr lang="en-GB" dirty="0"/>
          </a:p>
          <a:p>
            <a:r>
              <a:rPr lang="en-GB" dirty="0"/>
              <a:t>What </a:t>
            </a:r>
            <a:r>
              <a:rPr lang="en-GB"/>
              <a:t>is the HSE view?</a:t>
            </a:r>
          </a:p>
        </p:txBody>
      </p:sp>
    </p:spTree>
    <p:extLst>
      <p:ext uri="{BB962C8B-B14F-4D97-AF65-F5344CB8AC3E}">
        <p14:creationId xmlns:p14="http://schemas.microsoft.com/office/powerpoint/2010/main" val="1440327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97F217-5037-4A08-8033-F0AEB460B046}"/>
              </a:ext>
            </a:extLst>
          </p:cNvPr>
          <p:cNvSpPr>
            <a:spLocks noGrp="1"/>
          </p:cNvSpPr>
          <p:nvPr>
            <p:ph type="title"/>
          </p:nvPr>
        </p:nvSpPr>
        <p:spPr/>
        <p:txBody>
          <a:bodyPr/>
          <a:lstStyle/>
          <a:p>
            <a:r>
              <a:rPr lang="en-GB" dirty="0"/>
              <a:t>The Petition</a:t>
            </a:r>
          </a:p>
        </p:txBody>
      </p:sp>
      <p:sp>
        <p:nvSpPr>
          <p:cNvPr id="6" name="Content Placeholder 5">
            <a:extLst>
              <a:ext uri="{FF2B5EF4-FFF2-40B4-BE49-F238E27FC236}">
                <a16:creationId xmlns:a16="http://schemas.microsoft.com/office/drawing/2014/main" id="{BEC603BF-4447-4DBC-B182-A3A2120F4A6B}"/>
              </a:ext>
            </a:extLst>
          </p:cNvPr>
          <p:cNvSpPr>
            <a:spLocks noGrp="1"/>
          </p:cNvSpPr>
          <p:nvPr>
            <p:ph idx="1"/>
          </p:nvPr>
        </p:nvSpPr>
        <p:spPr/>
        <p:txBody>
          <a:bodyPr>
            <a:normAutofit/>
          </a:bodyPr>
          <a:lstStyle/>
          <a:p>
            <a:r>
              <a:rPr lang="en-GB" sz="1600" dirty="0"/>
              <a:t>https://www.change.org/p/anne-marie-trevelyan-allow-qualified-electricians-to-pull-dno-fuses-to-be-able-to-work-safely?utm_content=cl_sharecopy_27819188_en-GB%3A4&amp;recruiter=1188310103&amp;recruited_by_id=bb7e3450-856a-11eb-9d7e-f7f33091a669&amp;utm_source=share_petition&amp;utm_medium=copylink&amp;utm_campaign=psf_combo_share_message&amp;utm_term=psf_combo_share_message&amp;share_bandit_exp=message-27819188-en-GB</a:t>
            </a:r>
            <a:br>
              <a:rPr lang="en-GB" sz="1600" dirty="0"/>
            </a:br>
            <a:endParaRPr lang="en-GB" sz="1600" dirty="0"/>
          </a:p>
          <a:p>
            <a:r>
              <a:rPr lang="en-GB" sz="1800" b="0" i="0" dirty="0">
                <a:solidFill>
                  <a:srgbClr val="363135"/>
                </a:solidFill>
                <a:effectLst/>
                <a:latin typeface="Change Calibre"/>
              </a:rPr>
              <a:t>I feel that as qualified electricians we should have the power to pull the main DNO supply fuse without the possibility of prosecution, we are more than qualified to cut and reseal these fuses to allow us to carry out our job in the safest way possible without having to wait for and pay the DNO.</a:t>
            </a:r>
            <a:br>
              <a:rPr lang="en-GB" sz="1800" b="0" i="0" dirty="0">
                <a:solidFill>
                  <a:srgbClr val="363135"/>
                </a:solidFill>
                <a:effectLst/>
                <a:latin typeface="Change Calibre"/>
              </a:rPr>
            </a:br>
            <a:endParaRPr lang="en-GB" sz="1800" b="0" i="0" dirty="0">
              <a:solidFill>
                <a:srgbClr val="363135"/>
              </a:solidFill>
              <a:effectLst/>
              <a:latin typeface="Change Calibre"/>
            </a:endParaRPr>
          </a:p>
          <a:p>
            <a:r>
              <a:rPr lang="en-GB" sz="2000" dirty="0"/>
              <a:t>As at 24 March there were 750 signatures</a:t>
            </a:r>
            <a:br>
              <a:rPr lang="en-GB" sz="2000" dirty="0"/>
            </a:br>
            <a:endParaRPr lang="en-GB" sz="2000" dirty="0"/>
          </a:p>
          <a:p>
            <a:r>
              <a:rPr lang="en-GB" sz="2000" dirty="0"/>
              <a:t>I’ve extracted some comments from those who’ve signed – bear in mind that as they’ve signed that there are only comments are in agreement</a:t>
            </a:r>
          </a:p>
        </p:txBody>
      </p:sp>
    </p:spTree>
    <p:extLst>
      <p:ext uri="{BB962C8B-B14F-4D97-AF65-F5344CB8AC3E}">
        <p14:creationId xmlns:p14="http://schemas.microsoft.com/office/powerpoint/2010/main" val="3150677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28F0-B792-4894-A80F-33FD53ACECEF}"/>
              </a:ext>
            </a:extLst>
          </p:cNvPr>
          <p:cNvSpPr>
            <a:spLocks noGrp="1"/>
          </p:cNvSpPr>
          <p:nvPr>
            <p:ph type="title"/>
          </p:nvPr>
        </p:nvSpPr>
        <p:spPr/>
        <p:txBody>
          <a:bodyPr/>
          <a:lstStyle/>
          <a:p>
            <a:r>
              <a:rPr lang="en-GB" dirty="0"/>
              <a:t>Comments on petition (1 of 3)</a:t>
            </a:r>
          </a:p>
        </p:txBody>
      </p:sp>
      <p:sp>
        <p:nvSpPr>
          <p:cNvPr id="6" name="Content Placeholder 5">
            <a:extLst>
              <a:ext uri="{FF2B5EF4-FFF2-40B4-BE49-F238E27FC236}">
                <a16:creationId xmlns:a16="http://schemas.microsoft.com/office/drawing/2014/main" id="{F3D78261-D654-49B3-A6AD-CD4C951EF8F3}"/>
              </a:ext>
            </a:extLst>
          </p:cNvPr>
          <p:cNvSpPr>
            <a:spLocks noGrp="1"/>
          </p:cNvSpPr>
          <p:nvPr>
            <p:ph idx="1"/>
          </p:nvPr>
        </p:nvSpPr>
        <p:spPr/>
        <p:txBody>
          <a:bodyPr>
            <a:normAutofit/>
          </a:bodyPr>
          <a:lstStyle/>
          <a:p>
            <a:r>
              <a:rPr lang="en-GB" sz="2000" b="0" i="0" dirty="0">
                <a:solidFill>
                  <a:srgbClr val="363135"/>
                </a:solidFill>
                <a:effectLst/>
                <a:latin typeface="Change Calibre"/>
              </a:rPr>
              <a:t>As an Electrician it is imperative that safe isolation be undertaken, having to wait hours for the DNO to turn up, for an exorbitant fee, is not practical nor economical. We are more than capable of safe isolation procedures and capable of resealing the main fuse. If this is not the case then they should be legally required to install a 2 pole isolator under EWAR.</a:t>
            </a:r>
            <a:br>
              <a:rPr lang="en-GB" sz="2000" b="0" i="0" dirty="0">
                <a:solidFill>
                  <a:srgbClr val="363135"/>
                </a:solidFill>
                <a:effectLst/>
                <a:latin typeface="Change Calibre"/>
              </a:rPr>
            </a:br>
            <a:endParaRPr lang="en-GB" sz="2000" b="0" i="0" dirty="0">
              <a:solidFill>
                <a:srgbClr val="363135"/>
              </a:solidFill>
              <a:effectLst/>
              <a:latin typeface="Change Calibre"/>
            </a:endParaRPr>
          </a:p>
          <a:p>
            <a:r>
              <a:rPr lang="en-GB" sz="2000" dirty="0"/>
              <a:t>We are more than capable of doing this safely. The </a:t>
            </a:r>
            <a:r>
              <a:rPr lang="en-GB" sz="2000" dirty="0" err="1"/>
              <a:t>dnos</a:t>
            </a:r>
            <a:r>
              <a:rPr lang="en-GB" sz="2000" dirty="0"/>
              <a:t> should retrofit their services with isolators or make the meter monkeys fit one when they install a smart meter.</a:t>
            </a:r>
            <a:br>
              <a:rPr lang="en-GB" sz="2000" dirty="0"/>
            </a:br>
            <a:endParaRPr lang="en-GB" sz="2000" dirty="0"/>
          </a:p>
          <a:p>
            <a:r>
              <a:rPr lang="en-GB" sz="2000" dirty="0"/>
              <a:t> need to be able to work safely, without pulling the fuse to safely isolate the supply this is not possible. calling the </a:t>
            </a:r>
            <a:r>
              <a:rPr lang="en-GB" sz="2000" dirty="0" err="1"/>
              <a:t>dno</a:t>
            </a:r>
            <a:r>
              <a:rPr lang="en-GB" sz="2000" dirty="0"/>
              <a:t> or the supplier is not viable and will </a:t>
            </a:r>
            <a:r>
              <a:rPr lang="en-GB" sz="2000" dirty="0" err="1"/>
              <a:t>incurr</a:t>
            </a:r>
            <a:r>
              <a:rPr lang="en-GB" sz="2000" dirty="0"/>
              <a:t> un needed costs. Also as a qualified electrician I have undertaken much more </a:t>
            </a:r>
            <a:r>
              <a:rPr lang="en-GB" sz="2000" dirty="0" err="1"/>
              <a:t>indepth</a:t>
            </a:r>
            <a:r>
              <a:rPr lang="en-GB" sz="2000" dirty="0"/>
              <a:t> training than the meter installers who would come to pull it for me.</a:t>
            </a:r>
          </a:p>
        </p:txBody>
      </p:sp>
    </p:spTree>
    <p:extLst>
      <p:ext uri="{BB962C8B-B14F-4D97-AF65-F5344CB8AC3E}">
        <p14:creationId xmlns:p14="http://schemas.microsoft.com/office/powerpoint/2010/main" val="1528040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28F0-B792-4894-A80F-33FD53ACECEF}"/>
              </a:ext>
            </a:extLst>
          </p:cNvPr>
          <p:cNvSpPr>
            <a:spLocks noGrp="1"/>
          </p:cNvSpPr>
          <p:nvPr>
            <p:ph type="title"/>
          </p:nvPr>
        </p:nvSpPr>
        <p:spPr/>
        <p:txBody>
          <a:bodyPr/>
          <a:lstStyle/>
          <a:p>
            <a:r>
              <a:rPr lang="en-GB" dirty="0"/>
              <a:t>Comments on petition (2 of 3)</a:t>
            </a:r>
          </a:p>
        </p:txBody>
      </p:sp>
      <p:sp>
        <p:nvSpPr>
          <p:cNvPr id="6" name="Content Placeholder 5">
            <a:extLst>
              <a:ext uri="{FF2B5EF4-FFF2-40B4-BE49-F238E27FC236}">
                <a16:creationId xmlns:a16="http://schemas.microsoft.com/office/drawing/2014/main" id="{F3D78261-D654-49B3-A6AD-CD4C951EF8F3}"/>
              </a:ext>
            </a:extLst>
          </p:cNvPr>
          <p:cNvSpPr>
            <a:spLocks noGrp="1"/>
          </p:cNvSpPr>
          <p:nvPr>
            <p:ph idx="1"/>
          </p:nvPr>
        </p:nvSpPr>
        <p:spPr/>
        <p:txBody>
          <a:bodyPr>
            <a:normAutofit/>
          </a:bodyPr>
          <a:lstStyle/>
          <a:p>
            <a:r>
              <a:rPr lang="en-GB" sz="2000" b="0" i="0" dirty="0">
                <a:solidFill>
                  <a:srgbClr val="363135"/>
                </a:solidFill>
                <a:effectLst/>
                <a:latin typeface="Change Calibre"/>
              </a:rPr>
              <a:t>Either make isolation or allow isolation. They had a chance with the new generation of meters to separate the incoming tails and the consumer side and once and for all distinguish between unlawful tampering and routine upgrade and maintenance.</a:t>
            </a:r>
            <a:br>
              <a:rPr lang="en-GB" sz="2000" b="0" i="0" dirty="0">
                <a:solidFill>
                  <a:srgbClr val="363135"/>
                </a:solidFill>
                <a:effectLst/>
                <a:latin typeface="Change Calibre"/>
              </a:rPr>
            </a:br>
            <a:endParaRPr lang="en-GB" sz="2000" b="0" i="0" dirty="0">
              <a:solidFill>
                <a:srgbClr val="363135"/>
              </a:solidFill>
              <a:effectLst/>
              <a:latin typeface="Change Calibre"/>
            </a:endParaRPr>
          </a:p>
          <a:p>
            <a:r>
              <a:rPr lang="en-GB" sz="2000" dirty="0"/>
              <a:t>We should be able to as we work to current regulations and we have to replace consumer units and certify them</a:t>
            </a:r>
            <a:br>
              <a:rPr lang="en-GB" sz="2000" dirty="0"/>
            </a:br>
            <a:endParaRPr lang="en-GB" sz="2000" dirty="0"/>
          </a:p>
          <a:p>
            <a:r>
              <a:rPr lang="en-GB" sz="2000" dirty="0"/>
              <a:t>It would make life so much safer and easier for us qualified sparks, maybe u have to show that u are proper qualified with </a:t>
            </a:r>
            <a:r>
              <a:rPr lang="en-GB" sz="2000" dirty="0" err="1"/>
              <a:t>ur</a:t>
            </a:r>
            <a:r>
              <a:rPr lang="en-GB" sz="2000" dirty="0"/>
              <a:t> tickets, not just part p as that means nothing</a:t>
            </a:r>
            <a:br>
              <a:rPr lang="en-GB" sz="2000" dirty="0"/>
            </a:br>
            <a:endParaRPr lang="en-GB" sz="2000" dirty="0"/>
          </a:p>
          <a:p>
            <a:r>
              <a:rPr lang="en-GB" sz="2000" dirty="0"/>
              <a:t>If the DNO provided isolators as standard then this wouldn't be an issue, as they don't we should be allowed to work safely without persecution from the DNO, it's a simple process that can be carried out safely.</a:t>
            </a:r>
          </a:p>
        </p:txBody>
      </p:sp>
    </p:spTree>
    <p:extLst>
      <p:ext uri="{BB962C8B-B14F-4D97-AF65-F5344CB8AC3E}">
        <p14:creationId xmlns:p14="http://schemas.microsoft.com/office/powerpoint/2010/main" val="316732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28F0-B792-4894-A80F-33FD53ACECEF}"/>
              </a:ext>
            </a:extLst>
          </p:cNvPr>
          <p:cNvSpPr>
            <a:spLocks noGrp="1"/>
          </p:cNvSpPr>
          <p:nvPr>
            <p:ph type="title"/>
          </p:nvPr>
        </p:nvSpPr>
        <p:spPr/>
        <p:txBody>
          <a:bodyPr/>
          <a:lstStyle/>
          <a:p>
            <a:r>
              <a:rPr lang="en-GB" dirty="0"/>
              <a:t>Comments on petition (3 of 3)</a:t>
            </a:r>
          </a:p>
        </p:txBody>
      </p:sp>
      <p:sp>
        <p:nvSpPr>
          <p:cNvPr id="6" name="Content Placeholder 5">
            <a:extLst>
              <a:ext uri="{FF2B5EF4-FFF2-40B4-BE49-F238E27FC236}">
                <a16:creationId xmlns:a16="http://schemas.microsoft.com/office/drawing/2014/main" id="{F3D78261-D654-49B3-A6AD-CD4C951EF8F3}"/>
              </a:ext>
            </a:extLst>
          </p:cNvPr>
          <p:cNvSpPr>
            <a:spLocks noGrp="1"/>
          </p:cNvSpPr>
          <p:nvPr>
            <p:ph idx="1"/>
          </p:nvPr>
        </p:nvSpPr>
        <p:spPr/>
        <p:txBody>
          <a:bodyPr>
            <a:normAutofit/>
          </a:bodyPr>
          <a:lstStyle/>
          <a:p>
            <a:r>
              <a:rPr lang="en-GB" sz="2000" b="0" i="0" dirty="0">
                <a:solidFill>
                  <a:srgbClr val="363135"/>
                </a:solidFill>
                <a:effectLst/>
                <a:latin typeface="Change Calibre"/>
              </a:rPr>
              <a:t>its ridiculous that we </a:t>
            </a:r>
            <a:r>
              <a:rPr lang="en-GB" sz="2000" b="0" i="0" dirty="0" err="1">
                <a:solidFill>
                  <a:srgbClr val="363135"/>
                </a:solidFill>
                <a:effectLst/>
                <a:latin typeface="Change Calibre"/>
              </a:rPr>
              <a:t>arent</a:t>
            </a:r>
            <a:r>
              <a:rPr lang="en-GB" sz="2000" b="0" i="0" dirty="0">
                <a:solidFill>
                  <a:srgbClr val="363135"/>
                </a:solidFill>
                <a:effectLst/>
                <a:latin typeface="Change Calibre"/>
              </a:rPr>
              <a:t> allowed to work safely and customers have to wait for a third party for works to commence. If an </a:t>
            </a:r>
            <a:r>
              <a:rPr lang="en-GB" sz="2000" b="0" i="0" dirty="0" err="1">
                <a:solidFill>
                  <a:srgbClr val="363135"/>
                </a:solidFill>
                <a:effectLst/>
                <a:latin typeface="Change Calibre"/>
              </a:rPr>
              <a:t>acreditation</a:t>
            </a:r>
            <a:r>
              <a:rPr lang="en-GB" sz="2000" b="0" i="0" dirty="0">
                <a:solidFill>
                  <a:srgbClr val="363135"/>
                </a:solidFill>
                <a:effectLst/>
                <a:latin typeface="Change Calibre"/>
              </a:rPr>
              <a:t> scheme was launched we could all be registered, notify the supplier and the DNO of our actions and leave a simple web/paperwork trail for the red tape men to support it!!</a:t>
            </a:r>
            <a:br>
              <a:rPr lang="en-GB" sz="2000" b="0" i="0" dirty="0">
                <a:solidFill>
                  <a:srgbClr val="363135"/>
                </a:solidFill>
                <a:effectLst/>
                <a:latin typeface="Change Calibre"/>
              </a:rPr>
            </a:br>
            <a:endParaRPr lang="en-GB" sz="2000" b="0" i="0" dirty="0">
              <a:solidFill>
                <a:srgbClr val="363135"/>
              </a:solidFill>
              <a:effectLst/>
              <a:latin typeface="Change Calibre"/>
            </a:endParaRPr>
          </a:p>
          <a:p>
            <a:r>
              <a:rPr lang="en-GB" sz="2000" dirty="0"/>
              <a:t>It’s a ridiculous old law that assumes everyone is a thief and puts lives at risk.</a:t>
            </a:r>
            <a:br>
              <a:rPr lang="en-GB" sz="2000" dirty="0"/>
            </a:br>
            <a:endParaRPr lang="en-GB" sz="2000" dirty="0"/>
          </a:p>
          <a:p>
            <a:r>
              <a:rPr lang="en-GB" sz="2000" dirty="0"/>
              <a:t>This is a restrictive practice based on antiquated laws. If safety was the goal, the ability of disconnect is obviously a positive step.</a:t>
            </a:r>
          </a:p>
        </p:txBody>
      </p:sp>
    </p:spTree>
    <p:extLst>
      <p:ext uri="{BB962C8B-B14F-4D97-AF65-F5344CB8AC3E}">
        <p14:creationId xmlns:p14="http://schemas.microsoft.com/office/powerpoint/2010/main" val="34108198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28F0-B792-4894-A80F-33FD53ACECEF}"/>
              </a:ext>
            </a:extLst>
          </p:cNvPr>
          <p:cNvSpPr>
            <a:spLocks noGrp="1"/>
          </p:cNvSpPr>
          <p:nvPr>
            <p:ph type="title"/>
          </p:nvPr>
        </p:nvSpPr>
        <p:spPr/>
        <p:txBody>
          <a:bodyPr/>
          <a:lstStyle/>
          <a:p>
            <a:r>
              <a:rPr lang="en-GB" dirty="0"/>
              <a:t>Comments on </a:t>
            </a:r>
            <a:r>
              <a:rPr lang="en-GB" dirty="0" err="1"/>
              <a:t>facebook</a:t>
            </a:r>
            <a:r>
              <a:rPr lang="en-GB" dirty="0"/>
              <a:t> (1 of 3)</a:t>
            </a:r>
          </a:p>
        </p:txBody>
      </p:sp>
      <p:sp>
        <p:nvSpPr>
          <p:cNvPr id="6" name="Content Placeholder 5">
            <a:extLst>
              <a:ext uri="{FF2B5EF4-FFF2-40B4-BE49-F238E27FC236}">
                <a16:creationId xmlns:a16="http://schemas.microsoft.com/office/drawing/2014/main" id="{F3D78261-D654-49B3-A6AD-CD4C951EF8F3}"/>
              </a:ext>
            </a:extLst>
          </p:cNvPr>
          <p:cNvSpPr>
            <a:spLocks noGrp="1"/>
          </p:cNvSpPr>
          <p:nvPr>
            <p:ph idx="1"/>
          </p:nvPr>
        </p:nvSpPr>
        <p:spPr/>
        <p:txBody>
          <a:bodyPr>
            <a:normAutofit lnSpcReduction="10000"/>
          </a:bodyPr>
          <a:lstStyle/>
          <a:p>
            <a:r>
              <a:rPr lang="en-GB" sz="1400" b="0" i="0" dirty="0">
                <a:solidFill>
                  <a:srgbClr val="050505"/>
                </a:solidFill>
                <a:effectLst/>
                <a:latin typeface="Arial" panose="020B0604020202020204" pitchFamily="34" charset="0"/>
                <a:cs typeface="Arial" panose="020B0604020202020204" pitchFamily="34" charset="0"/>
              </a:rPr>
              <a:t>I pull main fuses all the time I don’t give a f  what they say my safety comes first. And yes I re-seal them </a:t>
            </a:r>
            <a:br>
              <a:rPr lang="en-GB" sz="1400" b="0" i="0" dirty="0">
                <a:solidFill>
                  <a:srgbClr val="363135"/>
                </a:solidFill>
                <a:effectLst/>
                <a:latin typeface="Arial" panose="020B0604020202020204" pitchFamily="34" charset="0"/>
                <a:cs typeface="Arial" panose="020B0604020202020204" pitchFamily="34" charset="0"/>
              </a:rPr>
            </a:br>
            <a:endParaRPr lang="en-GB" sz="1400" b="0" i="0" dirty="0">
              <a:solidFill>
                <a:srgbClr val="363135"/>
              </a:solidFill>
              <a:effectLst/>
              <a:latin typeface="Arial" panose="020B0604020202020204" pitchFamily="34" charset="0"/>
              <a:cs typeface="Arial" panose="020B0604020202020204" pitchFamily="34" charset="0"/>
            </a:endParaRPr>
          </a:p>
          <a:p>
            <a:r>
              <a:rPr lang="en-GB" sz="1400" b="0" i="0" dirty="0">
                <a:solidFill>
                  <a:srgbClr val="050505"/>
                </a:solidFill>
                <a:effectLst/>
                <a:latin typeface="Arial" panose="020B0604020202020204" pitchFamily="34" charset="0"/>
                <a:cs typeface="Arial" panose="020B0604020202020204" pitchFamily="34" charset="0"/>
              </a:rPr>
              <a:t>Just pull it</a:t>
            </a:r>
            <a:r>
              <a:rPr lang="en-GB" sz="1400" dirty="0">
                <a:latin typeface="Arial" panose="020B0604020202020204" pitchFamily="34" charset="0"/>
                <a:cs typeface="Arial" panose="020B0604020202020204" pitchFamily="34" charset="0"/>
              </a:rPr>
              <a:t>.</a:t>
            </a:r>
            <a:br>
              <a:rPr lang="en-GB" sz="1400" dirty="0">
                <a:latin typeface="Arial" panose="020B0604020202020204" pitchFamily="34" charset="0"/>
                <a:cs typeface="Arial" panose="020B0604020202020204" pitchFamily="34" charset="0"/>
              </a:rPr>
            </a:br>
            <a:endParaRPr lang="en-GB" sz="1400" dirty="0">
              <a:latin typeface="Arial" panose="020B0604020202020204" pitchFamily="34" charset="0"/>
              <a:cs typeface="Arial" panose="020B0604020202020204" pitchFamily="34" charset="0"/>
            </a:endParaRPr>
          </a:p>
          <a:p>
            <a:pPr algn="l"/>
            <a:r>
              <a:rPr lang="en-GB" sz="1400" b="0" i="0" dirty="0">
                <a:solidFill>
                  <a:srgbClr val="050505"/>
                </a:solidFill>
                <a:effectLst/>
                <a:latin typeface="Arial" panose="020B0604020202020204" pitchFamily="34" charset="0"/>
                <a:cs typeface="Arial" panose="020B0604020202020204" pitchFamily="34" charset="0"/>
              </a:rPr>
              <a:t>o pull the </a:t>
            </a:r>
            <a:r>
              <a:rPr lang="en-GB" sz="1400" b="0" i="0" dirty="0" err="1">
                <a:solidFill>
                  <a:srgbClr val="050505"/>
                </a:solidFill>
                <a:effectLst/>
                <a:latin typeface="Arial" panose="020B0604020202020204" pitchFamily="34" charset="0"/>
                <a:cs typeface="Arial" panose="020B0604020202020204" pitchFamily="34" charset="0"/>
              </a:rPr>
              <a:t>fuse,you</a:t>
            </a:r>
            <a:r>
              <a:rPr lang="en-GB" sz="1400" b="0" i="0" dirty="0">
                <a:solidFill>
                  <a:srgbClr val="050505"/>
                </a:solidFill>
                <a:effectLst/>
                <a:latin typeface="Arial" panose="020B0604020202020204" pitchFamily="34" charset="0"/>
                <a:cs typeface="Arial" panose="020B0604020202020204" pitchFamily="34" charset="0"/>
              </a:rPr>
              <a:t> need </a:t>
            </a:r>
            <a:r>
              <a:rPr lang="en-GB" sz="1400" b="0" i="0" dirty="0" err="1">
                <a:solidFill>
                  <a:srgbClr val="050505"/>
                </a:solidFill>
                <a:effectLst/>
                <a:latin typeface="Arial" panose="020B0604020202020204" pitchFamily="34" charset="0"/>
                <a:cs typeface="Arial" panose="020B0604020202020204" pitchFamily="34" charset="0"/>
              </a:rPr>
              <a:t>Authourisation</a:t>
            </a:r>
            <a:r>
              <a:rPr lang="en-GB" sz="1400" b="0" i="0" dirty="0">
                <a:solidFill>
                  <a:srgbClr val="050505"/>
                </a:solidFill>
                <a:effectLst/>
                <a:latin typeface="Arial" panose="020B0604020202020204" pitchFamily="34" charset="0"/>
                <a:cs typeface="Arial" panose="020B0604020202020204" pitchFamily="34" charset="0"/>
              </a:rPr>
              <a:t> from the Local DNO.  FR Clothing Full Face Visor Rubber Gloves Prospective Short Circuit Current at a single phase Cut-out is 21 </a:t>
            </a:r>
            <a:r>
              <a:rPr lang="en-GB" sz="1400" b="0" i="0" dirty="0" err="1">
                <a:solidFill>
                  <a:srgbClr val="050505"/>
                </a:solidFill>
                <a:effectLst/>
                <a:latin typeface="Arial" panose="020B0604020202020204" pitchFamily="34" charset="0"/>
                <a:cs typeface="Arial" panose="020B0604020202020204" pitchFamily="34" charset="0"/>
              </a:rPr>
              <a:t>kva</a:t>
            </a:r>
            <a:r>
              <a:rPr lang="en-GB" sz="1400" b="0" i="0" dirty="0">
                <a:solidFill>
                  <a:srgbClr val="050505"/>
                </a:solidFill>
                <a:effectLst/>
                <a:latin typeface="Arial" panose="020B0604020202020204" pitchFamily="34" charset="0"/>
                <a:cs typeface="Arial" panose="020B0604020202020204" pitchFamily="34" charset="0"/>
              </a:rPr>
              <a:t>. Goes off like a bomb!</a:t>
            </a:r>
            <a:br>
              <a:rPr lang="en-GB" sz="1400" b="0" i="0" dirty="0">
                <a:solidFill>
                  <a:srgbClr val="050505"/>
                </a:solidFill>
                <a:effectLst/>
                <a:latin typeface="Arial" panose="020B0604020202020204" pitchFamily="34" charset="0"/>
                <a:cs typeface="Arial" panose="020B0604020202020204" pitchFamily="34" charset="0"/>
              </a:rPr>
            </a:br>
            <a:endParaRPr lang="en-GB" sz="1400" b="0" i="0" dirty="0">
              <a:solidFill>
                <a:srgbClr val="050505"/>
              </a:solidFill>
              <a:effectLst/>
              <a:latin typeface="Arial" panose="020B0604020202020204" pitchFamily="34" charset="0"/>
              <a:cs typeface="Arial" panose="020B0604020202020204" pitchFamily="34" charset="0"/>
            </a:endParaRPr>
          </a:p>
          <a:p>
            <a:pPr algn="l"/>
            <a:r>
              <a:rPr lang="en-GB" sz="1400" b="0" i="0" dirty="0" err="1">
                <a:solidFill>
                  <a:srgbClr val="050505"/>
                </a:solidFill>
                <a:effectLst/>
                <a:latin typeface="Arial" panose="020B0604020202020204" pitchFamily="34" charset="0"/>
                <a:cs typeface="Arial" panose="020B0604020202020204" pitchFamily="34" charset="0"/>
              </a:rPr>
              <a:t>Dunno</a:t>
            </a:r>
            <a:r>
              <a:rPr lang="en-GB" sz="1400" b="0" i="0" dirty="0">
                <a:solidFill>
                  <a:srgbClr val="050505"/>
                </a:solidFill>
                <a:effectLst/>
                <a:latin typeface="Arial" panose="020B0604020202020204" pitchFamily="34" charset="0"/>
                <a:cs typeface="Arial" panose="020B0604020202020204" pitchFamily="34" charset="0"/>
              </a:rPr>
              <a:t> what you on about the tags already broke.</a:t>
            </a:r>
            <a:br>
              <a:rPr lang="en-GB" sz="1400" b="0" i="0" dirty="0">
                <a:solidFill>
                  <a:srgbClr val="050505"/>
                </a:solidFill>
                <a:effectLst/>
                <a:latin typeface="Arial" panose="020B0604020202020204" pitchFamily="34" charset="0"/>
                <a:cs typeface="Arial" panose="020B0604020202020204" pitchFamily="34" charset="0"/>
              </a:rPr>
            </a:br>
            <a:endParaRPr lang="en-GB" sz="1400" b="0" i="0" dirty="0">
              <a:solidFill>
                <a:srgbClr val="050505"/>
              </a:solidFill>
              <a:effectLst/>
              <a:latin typeface="Arial" panose="020B0604020202020204" pitchFamily="34" charset="0"/>
              <a:cs typeface="Arial" panose="020B0604020202020204" pitchFamily="34" charset="0"/>
            </a:endParaRPr>
          </a:p>
          <a:p>
            <a:pPr algn="l"/>
            <a:r>
              <a:rPr lang="en-GB" sz="1400" b="0" i="0" dirty="0">
                <a:solidFill>
                  <a:srgbClr val="050505"/>
                </a:solidFill>
                <a:effectLst/>
                <a:latin typeface="Arial" panose="020B0604020202020204" pitchFamily="34" charset="0"/>
                <a:cs typeface="Arial" panose="020B0604020202020204" pitchFamily="34" charset="0"/>
              </a:rPr>
              <a:t>Pull them sealed or not</a:t>
            </a:r>
            <a:br>
              <a:rPr lang="en-GB" sz="1400" dirty="0">
                <a:solidFill>
                  <a:srgbClr val="050505"/>
                </a:solidFill>
                <a:latin typeface="Arial" panose="020B0604020202020204" pitchFamily="34" charset="0"/>
                <a:cs typeface="Arial" panose="020B0604020202020204" pitchFamily="34" charset="0"/>
              </a:rPr>
            </a:br>
            <a:endParaRPr lang="en-GB" sz="1400" dirty="0">
              <a:solidFill>
                <a:srgbClr val="050505"/>
              </a:solidFill>
              <a:latin typeface="Arial" panose="020B0604020202020204" pitchFamily="34" charset="0"/>
              <a:cs typeface="Arial" panose="020B0604020202020204" pitchFamily="34" charset="0"/>
            </a:endParaRPr>
          </a:p>
          <a:p>
            <a:pPr algn="l"/>
            <a:r>
              <a:rPr lang="en-GB" sz="1400" b="0" i="0" dirty="0">
                <a:solidFill>
                  <a:srgbClr val="050505"/>
                </a:solidFill>
                <a:effectLst/>
                <a:latin typeface="Arial" panose="020B0604020202020204" pitchFamily="34" charset="0"/>
                <a:cs typeface="Arial" panose="020B0604020202020204" pitchFamily="34" charset="0"/>
              </a:rPr>
              <a:t>You mean you don't have replacement seals in your toolbox??????</a:t>
            </a:r>
            <a:br>
              <a:rPr lang="en-GB" sz="1400" b="0" i="0" dirty="0">
                <a:solidFill>
                  <a:srgbClr val="050505"/>
                </a:solidFill>
                <a:effectLst/>
                <a:latin typeface="Arial" panose="020B0604020202020204" pitchFamily="34" charset="0"/>
                <a:cs typeface="Arial" panose="020B0604020202020204" pitchFamily="34" charset="0"/>
              </a:rPr>
            </a:br>
            <a:endParaRPr lang="en-GB" sz="1400" b="0" i="0" dirty="0">
              <a:solidFill>
                <a:srgbClr val="050505"/>
              </a:solidFill>
              <a:effectLst/>
              <a:latin typeface="Arial" panose="020B0604020202020204" pitchFamily="34" charset="0"/>
              <a:cs typeface="Arial" panose="020B0604020202020204" pitchFamily="34" charset="0"/>
            </a:endParaRPr>
          </a:p>
          <a:p>
            <a:pPr algn="l"/>
            <a:r>
              <a:rPr lang="en-GB" sz="1400" b="0" i="0" dirty="0">
                <a:solidFill>
                  <a:srgbClr val="050505"/>
                </a:solidFill>
                <a:effectLst/>
                <a:latin typeface="Arial" panose="020B0604020202020204" pitchFamily="34" charset="0"/>
                <a:cs typeface="Arial" panose="020B0604020202020204" pitchFamily="34" charset="0"/>
              </a:rPr>
              <a:t>If  xxx  has 6mm bonding he pulls the </a:t>
            </a:r>
            <a:r>
              <a:rPr lang="en-GB" sz="1400" b="0" i="0" dirty="0" err="1">
                <a:solidFill>
                  <a:srgbClr val="050505"/>
                </a:solidFill>
                <a:effectLst/>
                <a:latin typeface="Arial" panose="020B0604020202020204" pitchFamily="34" charset="0"/>
                <a:cs typeface="Arial" panose="020B0604020202020204" pitchFamily="34" charset="0"/>
              </a:rPr>
              <a:t>the</a:t>
            </a:r>
            <a:r>
              <a:rPr lang="en-GB" sz="1400" b="0" i="0" dirty="0">
                <a:solidFill>
                  <a:srgbClr val="050505"/>
                </a:solidFill>
                <a:effectLst/>
                <a:latin typeface="Arial" panose="020B0604020202020204" pitchFamily="34" charset="0"/>
                <a:cs typeface="Arial" panose="020B0604020202020204" pitchFamily="34" charset="0"/>
              </a:rPr>
              <a:t> fuse and loads it up with 60 amp then calls the DNO to rub it in no drama </a:t>
            </a:r>
            <a:br>
              <a:rPr lang="en-GB" sz="1400" b="0" i="0" dirty="0">
                <a:solidFill>
                  <a:srgbClr val="050505"/>
                </a:solidFill>
                <a:effectLst/>
                <a:latin typeface="Arial" panose="020B0604020202020204" pitchFamily="34" charset="0"/>
                <a:cs typeface="Arial" panose="020B0604020202020204" pitchFamily="34" charset="0"/>
              </a:rPr>
            </a:br>
            <a:endParaRPr lang="en-GB" sz="1400" b="0" i="0" dirty="0">
              <a:solidFill>
                <a:srgbClr val="050505"/>
              </a:solidFill>
              <a:effectLst/>
              <a:latin typeface="Arial" panose="020B0604020202020204" pitchFamily="34" charset="0"/>
              <a:cs typeface="Arial" panose="020B0604020202020204" pitchFamily="34" charset="0"/>
            </a:endParaRPr>
          </a:p>
          <a:p>
            <a:pPr algn="l"/>
            <a:r>
              <a:rPr lang="en-GB" sz="1400" b="0" i="0" dirty="0">
                <a:solidFill>
                  <a:srgbClr val="050505"/>
                </a:solidFill>
                <a:effectLst/>
                <a:latin typeface="Arial" panose="020B0604020202020204" pitchFamily="34" charset="0"/>
                <a:cs typeface="Arial" panose="020B0604020202020204" pitchFamily="34" charset="0"/>
              </a:rPr>
              <a:t> have been pulling main fuses for legitimate reasons for 30 odd years without a care in the world. Also who are the petition aimed at ? The DNOs? Pretty sure its nothing to do with the government or in any law.</a:t>
            </a:r>
          </a:p>
          <a:p>
            <a:r>
              <a:rPr lang="en-GB" sz="2000" dirty="0"/>
              <a:t>.</a:t>
            </a:r>
          </a:p>
        </p:txBody>
      </p:sp>
    </p:spTree>
    <p:extLst>
      <p:ext uri="{BB962C8B-B14F-4D97-AF65-F5344CB8AC3E}">
        <p14:creationId xmlns:p14="http://schemas.microsoft.com/office/powerpoint/2010/main" val="17940403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28F0-B792-4894-A80F-33FD53ACECEF}"/>
              </a:ext>
            </a:extLst>
          </p:cNvPr>
          <p:cNvSpPr>
            <a:spLocks noGrp="1"/>
          </p:cNvSpPr>
          <p:nvPr>
            <p:ph type="title"/>
          </p:nvPr>
        </p:nvSpPr>
        <p:spPr/>
        <p:txBody>
          <a:bodyPr/>
          <a:lstStyle/>
          <a:p>
            <a:r>
              <a:rPr lang="en-GB" dirty="0"/>
              <a:t>Comments on </a:t>
            </a:r>
            <a:r>
              <a:rPr lang="en-GB" dirty="0" err="1"/>
              <a:t>facebook</a:t>
            </a:r>
            <a:r>
              <a:rPr lang="en-GB" dirty="0"/>
              <a:t> (2 of 3)</a:t>
            </a:r>
          </a:p>
        </p:txBody>
      </p:sp>
      <p:sp>
        <p:nvSpPr>
          <p:cNvPr id="6" name="Content Placeholder 5">
            <a:extLst>
              <a:ext uri="{FF2B5EF4-FFF2-40B4-BE49-F238E27FC236}">
                <a16:creationId xmlns:a16="http://schemas.microsoft.com/office/drawing/2014/main" id="{F3D78261-D654-49B3-A6AD-CD4C951EF8F3}"/>
              </a:ext>
            </a:extLst>
          </p:cNvPr>
          <p:cNvSpPr>
            <a:spLocks noGrp="1"/>
          </p:cNvSpPr>
          <p:nvPr>
            <p:ph idx="1"/>
          </p:nvPr>
        </p:nvSpPr>
        <p:spPr/>
        <p:txBody>
          <a:bodyPr>
            <a:normAutofit/>
          </a:bodyPr>
          <a:lstStyle/>
          <a:p>
            <a:r>
              <a:rPr lang="en-GB" sz="1400" b="0" i="0" dirty="0">
                <a:solidFill>
                  <a:srgbClr val="050505"/>
                </a:solidFill>
                <a:effectLst/>
                <a:latin typeface="Arial" panose="020B0604020202020204" pitchFamily="34" charset="0"/>
                <a:cs typeface="Arial" panose="020B0604020202020204" pitchFamily="34" charset="0"/>
              </a:rPr>
              <a:t>I do it every board change lol</a:t>
            </a:r>
            <a:br>
              <a:rPr lang="en-GB" sz="1400" b="0" i="0" dirty="0">
                <a:solidFill>
                  <a:srgbClr val="050505"/>
                </a:solidFill>
                <a:effectLst/>
                <a:latin typeface="Arial" panose="020B0604020202020204" pitchFamily="34" charset="0"/>
                <a:cs typeface="Arial" panose="020B0604020202020204" pitchFamily="34" charset="0"/>
              </a:rPr>
            </a:br>
            <a:endParaRPr lang="en-GB" sz="1400" b="0" i="0" dirty="0">
              <a:solidFill>
                <a:srgbClr val="050505"/>
              </a:solidFill>
              <a:effectLst/>
              <a:latin typeface="Arial" panose="020B0604020202020204" pitchFamily="34" charset="0"/>
              <a:cs typeface="Arial" panose="020B0604020202020204" pitchFamily="34" charset="0"/>
            </a:endParaRPr>
          </a:p>
          <a:p>
            <a:r>
              <a:rPr lang="en-GB" sz="1400" b="0" i="0" dirty="0">
                <a:solidFill>
                  <a:srgbClr val="050505"/>
                </a:solidFill>
                <a:effectLst/>
                <a:latin typeface="Arial" panose="020B0604020202020204" pitchFamily="34" charset="0"/>
                <a:cs typeface="Arial" panose="020B0604020202020204" pitchFamily="34" charset="0"/>
              </a:rPr>
              <a:t>You’re allowed to as long as it’s for “health &amp; safety reasons”</a:t>
            </a:r>
            <a:r>
              <a:rPr lang="en-GB" sz="1400" dirty="0">
                <a:latin typeface="Arial" panose="020B0604020202020204" pitchFamily="34" charset="0"/>
                <a:cs typeface="Arial" panose="020B0604020202020204" pitchFamily="34" charset="0"/>
              </a:rPr>
              <a:t>.</a:t>
            </a:r>
            <a:r>
              <a:rPr lang="en-GB" sz="1400" b="0" i="0" dirty="0">
                <a:solidFill>
                  <a:srgbClr val="050505"/>
                </a:solidFill>
                <a:effectLst/>
                <a:latin typeface="Arial" panose="020B0604020202020204" pitchFamily="34" charset="0"/>
                <a:cs typeface="Arial" panose="020B0604020202020204" pitchFamily="34" charset="0"/>
              </a:rPr>
              <a:t> </a:t>
            </a:r>
            <a:br>
              <a:rPr lang="en-GB" sz="1400" b="0" i="0" dirty="0">
                <a:solidFill>
                  <a:srgbClr val="050505"/>
                </a:solidFill>
                <a:effectLst/>
                <a:latin typeface="Arial" panose="020B0604020202020204" pitchFamily="34" charset="0"/>
                <a:cs typeface="Arial" panose="020B0604020202020204" pitchFamily="34" charset="0"/>
              </a:rPr>
            </a:br>
            <a:endParaRPr lang="en-GB" sz="1400" b="0" i="0" dirty="0">
              <a:solidFill>
                <a:srgbClr val="050505"/>
              </a:solidFill>
              <a:effectLst/>
              <a:latin typeface="Arial" panose="020B0604020202020204" pitchFamily="34" charset="0"/>
              <a:cs typeface="Arial" panose="020B0604020202020204" pitchFamily="34" charset="0"/>
            </a:endParaRPr>
          </a:p>
          <a:p>
            <a:r>
              <a:rPr lang="en-GB" sz="1400" b="0" i="0" dirty="0">
                <a:solidFill>
                  <a:srgbClr val="050505"/>
                </a:solidFill>
                <a:effectLst/>
                <a:latin typeface="Arial" panose="020B0604020202020204" pitchFamily="34" charset="0"/>
                <a:cs typeface="Arial" panose="020B0604020202020204" pitchFamily="34" charset="0"/>
              </a:rPr>
              <a:t>Don't need a petition regulation 14 has your back even in a court of </a:t>
            </a:r>
            <a:r>
              <a:rPr lang="en-GB" sz="1400" b="0" i="0" dirty="0" err="1">
                <a:solidFill>
                  <a:srgbClr val="050505"/>
                </a:solidFill>
                <a:effectLst/>
                <a:latin typeface="Arial" panose="020B0604020202020204" pitchFamily="34" charset="0"/>
                <a:cs typeface="Arial" panose="020B0604020202020204" pitchFamily="34" charset="0"/>
              </a:rPr>
              <a:t>lawr</a:t>
            </a:r>
            <a:br>
              <a:rPr lang="en-GB" sz="1400" b="0" i="0" dirty="0">
                <a:solidFill>
                  <a:srgbClr val="050505"/>
                </a:solidFill>
                <a:effectLst/>
                <a:latin typeface="Arial" panose="020B0604020202020204" pitchFamily="34" charset="0"/>
                <a:cs typeface="Arial" panose="020B0604020202020204" pitchFamily="34" charset="0"/>
              </a:rPr>
            </a:br>
            <a:endParaRPr lang="en-GB" sz="1400" b="0" i="0" dirty="0">
              <a:solidFill>
                <a:srgbClr val="050505"/>
              </a:solidFill>
              <a:effectLst/>
              <a:latin typeface="Arial" panose="020B0604020202020204" pitchFamily="34" charset="0"/>
              <a:cs typeface="Arial" panose="020B0604020202020204" pitchFamily="34" charset="0"/>
            </a:endParaRPr>
          </a:p>
          <a:p>
            <a:r>
              <a:rPr lang="en-GB" sz="1400" b="0" i="0" dirty="0">
                <a:solidFill>
                  <a:srgbClr val="050505"/>
                </a:solidFill>
                <a:effectLst/>
                <a:latin typeface="Arial" panose="020B0604020202020204" pitchFamily="34" charset="0"/>
                <a:cs typeface="Arial" panose="020B0604020202020204" pitchFamily="34" charset="0"/>
              </a:rPr>
              <a:t>totally agree "in principal" for </a:t>
            </a:r>
            <a:r>
              <a:rPr lang="en-GB" sz="1400" b="0" i="0" dirty="0" err="1">
                <a:solidFill>
                  <a:srgbClr val="050505"/>
                </a:solidFill>
                <a:effectLst/>
                <a:latin typeface="Arial" panose="020B0604020202020204" pitchFamily="34" charset="0"/>
                <a:cs typeface="Arial" panose="020B0604020202020204" pitchFamily="34" charset="0"/>
              </a:rPr>
              <a:t>sparkies</a:t>
            </a:r>
            <a:r>
              <a:rPr lang="en-GB" sz="1400" b="0" i="0" dirty="0">
                <a:solidFill>
                  <a:srgbClr val="050505"/>
                </a:solidFill>
                <a:effectLst/>
                <a:latin typeface="Arial" panose="020B0604020202020204" pitchFamily="34" charset="0"/>
                <a:cs typeface="Arial" panose="020B0604020202020204" pitchFamily="34" charset="0"/>
              </a:rPr>
              <a:t> to be able to remove cut out fuses "legally". BUT not all </a:t>
            </a:r>
            <a:r>
              <a:rPr lang="en-GB" sz="1400" b="0" i="0" dirty="0" err="1">
                <a:solidFill>
                  <a:srgbClr val="050505"/>
                </a:solidFill>
                <a:effectLst/>
                <a:latin typeface="Arial" panose="020B0604020202020204" pitchFamily="34" charset="0"/>
                <a:cs typeface="Arial" panose="020B0604020202020204" pitchFamily="34" charset="0"/>
              </a:rPr>
              <a:t>sparkies</a:t>
            </a:r>
            <a:r>
              <a:rPr lang="en-GB" sz="1400" b="0" i="0" dirty="0">
                <a:solidFill>
                  <a:srgbClr val="050505"/>
                </a:solidFill>
                <a:effectLst/>
                <a:latin typeface="Arial" panose="020B0604020202020204" pitchFamily="34" charset="0"/>
                <a:cs typeface="Arial" panose="020B0604020202020204" pitchFamily="34" charset="0"/>
              </a:rPr>
              <a:t> are as safety minded and </a:t>
            </a:r>
            <a:r>
              <a:rPr lang="en-GB" sz="1400" b="0" i="0" dirty="0" err="1">
                <a:solidFill>
                  <a:srgbClr val="050505"/>
                </a:solidFill>
                <a:effectLst/>
                <a:latin typeface="Arial" panose="020B0604020202020204" pitchFamily="34" charset="0"/>
                <a:cs typeface="Arial" panose="020B0604020202020204" pitchFamily="34" charset="0"/>
              </a:rPr>
              <a:t>proffessional</a:t>
            </a:r>
            <a:r>
              <a:rPr lang="en-GB" sz="1400" b="0" i="0" dirty="0">
                <a:solidFill>
                  <a:srgbClr val="050505"/>
                </a:solidFill>
                <a:effectLst/>
                <a:latin typeface="Arial" panose="020B0604020202020204" pitchFamily="34" charset="0"/>
                <a:cs typeface="Arial" panose="020B0604020202020204" pitchFamily="34" charset="0"/>
              </a:rPr>
              <a:t> as you guys on here, and like me </a:t>
            </a:r>
            <a:r>
              <a:rPr lang="en-GB" sz="1400" b="0" i="0" dirty="0" err="1">
                <a:solidFill>
                  <a:srgbClr val="050505"/>
                </a:solidFill>
                <a:effectLst/>
                <a:latin typeface="Arial" panose="020B0604020202020204" pitchFamily="34" charset="0"/>
                <a:cs typeface="Arial" panose="020B0604020202020204" pitchFamily="34" charset="0"/>
              </a:rPr>
              <a:t>im</a:t>
            </a:r>
            <a:r>
              <a:rPr lang="en-GB" sz="1400" b="0" i="0" dirty="0">
                <a:solidFill>
                  <a:srgbClr val="050505"/>
                </a:solidFill>
                <a:effectLst/>
                <a:latin typeface="Arial" panose="020B0604020202020204" pitchFamily="34" charset="0"/>
                <a:cs typeface="Arial" panose="020B0604020202020204" pitchFamily="34" charset="0"/>
              </a:rPr>
              <a:t> sure other DNO lads &amp; lasses on here have seen many a dodgy cut out ready to go "bang" and </a:t>
            </a:r>
            <a:r>
              <a:rPr lang="en-GB" sz="1400" b="0" i="0" dirty="0" err="1">
                <a:solidFill>
                  <a:srgbClr val="050505"/>
                </a:solidFill>
                <a:effectLst/>
                <a:latin typeface="Arial" panose="020B0604020202020204" pitchFamily="34" charset="0"/>
                <a:cs typeface="Arial" panose="020B0604020202020204" pitchFamily="34" charset="0"/>
              </a:rPr>
              <a:t>im</a:t>
            </a:r>
            <a:r>
              <a:rPr lang="en-GB" sz="1400" b="0" i="0" dirty="0">
                <a:solidFill>
                  <a:srgbClr val="050505"/>
                </a:solidFill>
                <a:effectLst/>
                <a:latin typeface="Arial" panose="020B0604020202020204" pitchFamily="34" charset="0"/>
                <a:cs typeface="Arial" panose="020B0604020202020204" pitchFamily="34" charset="0"/>
              </a:rPr>
              <a:t> sure your all aware of the fault level at that point, depending on where you are potentially there could be a 400 amp fuse at each end of the main, </a:t>
            </a:r>
            <a:r>
              <a:rPr lang="en-GB" sz="1400" b="0" i="0" dirty="0" err="1">
                <a:solidFill>
                  <a:srgbClr val="050505"/>
                </a:solidFill>
                <a:effectLst/>
                <a:latin typeface="Arial" panose="020B0604020202020204" pitchFamily="34" charset="0"/>
                <a:cs typeface="Arial" panose="020B0604020202020204" pitchFamily="34" charset="0"/>
              </a:rPr>
              <a:t>thats</a:t>
            </a:r>
            <a:r>
              <a:rPr lang="en-GB" sz="1400" b="0" i="0" dirty="0">
                <a:solidFill>
                  <a:srgbClr val="050505"/>
                </a:solidFill>
                <a:effectLst/>
                <a:latin typeface="Arial" panose="020B0604020202020204" pitchFamily="34" charset="0"/>
                <a:cs typeface="Arial" panose="020B0604020202020204" pitchFamily="34" charset="0"/>
              </a:rPr>
              <a:t> fed by at least two 500Kva Transformers. And yes I know the less </a:t>
            </a:r>
            <a:r>
              <a:rPr lang="en-GB" sz="1400" b="0" i="0" dirty="0" err="1">
                <a:solidFill>
                  <a:srgbClr val="050505"/>
                </a:solidFill>
                <a:effectLst/>
                <a:latin typeface="Arial" panose="020B0604020202020204" pitchFamily="34" charset="0"/>
                <a:cs typeface="Arial" panose="020B0604020202020204" pitchFamily="34" charset="0"/>
              </a:rPr>
              <a:t>proffessional</a:t>
            </a:r>
            <a:r>
              <a:rPr lang="en-GB" sz="1400" b="0" i="0" dirty="0">
                <a:solidFill>
                  <a:srgbClr val="050505"/>
                </a:solidFill>
                <a:effectLst/>
                <a:latin typeface="Arial" panose="020B0604020202020204" pitchFamily="34" charset="0"/>
                <a:cs typeface="Arial" panose="020B0604020202020204" pitchFamily="34" charset="0"/>
              </a:rPr>
              <a:t> ones will simply break seals anyway, but the rule at the moment may deter some from doing it. I have a </a:t>
            </a:r>
            <a:r>
              <a:rPr lang="en-GB" sz="1400" b="0" i="0" dirty="0" err="1">
                <a:solidFill>
                  <a:srgbClr val="050505"/>
                </a:solidFill>
                <a:effectLst/>
                <a:latin typeface="Arial" panose="020B0604020202020204" pitchFamily="34" charset="0"/>
                <a:cs typeface="Arial" panose="020B0604020202020204" pitchFamily="34" charset="0"/>
              </a:rPr>
              <a:t>collegue</a:t>
            </a:r>
            <a:r>
              <a:rPr lang="en-GB" sz="1400" b="0" i="0" dirty="0">
                <a:solidFill>
                  <a:srgbClr val="050505"/>
                </a:solidFill>
                <a:effectLst/>
                <a:latin typeface="Arial" panose="020B0604020202020204" pitchFamily="34" charset="0"/>
                <a:cs typeface="Arial" panose="020B0604020202020204" pitchFamily="34" charset="0"/>
              </a:rPr>
              <a:t>, a very experienced and capable jointer who last year suffered bad burns to the side of his face (despite having full PPE on) </a:t>
            </a:r>
            <a:r>
              <a:rPr lang="en-GB" sz="1400" b="0" i="0" dirty="0" err="1">
                <a:solidFill>
                  <a:srgbClr val="050505"/>
                </a:solidFill>
                <a:effectLst/>
                <a:latin typeface="Arial" panose="020B0604020202020204" pitchFamily="34" charset="0"/>
                <a:cs typeface="Arial" panose="020B0604020202020204" pitchFamily="34" charset="0"/>
              </a:rPr>
              <a:t>becasue</a:t>
            </a:r>
            <a:r>
              <a:rPr lang="en-GB" sz="1400" b="0" i="0" dirty="0">
                <a:solidFill>
                  <a:srgbClr val="050505"/>
                </a:solidFill>
                <a:effectLst/>
                <a:latin typeface="Arial" panose="020B0604020202020204" pitchFamily="34" charset="0"/>
                <a:cs typeface="Arial" panose="020B0604020202020204" pitchFamily="34" charset="0"/>
              </a:rPr>
              <a:t> the </a:t>
            </a:r>
            <a:r>
              <a:rPr lang="en-GB" sz="1400" b="0" i="0" dirty="0" err="1">
                <a:solidFill>
                  <a:srgbClr val="050505"/>
                </a:solidFill>
                <a:effectLst/>
                <a:latin typeface="Arial" panose="020B0604020202020204" pitchFamily="34" charset="0"/>
                <a:cs typeface="Arial" panose="020B0604020202020204" pitchFamily="34" charset="0"/>
              </a:rPr>
              <a:t>cutout</a:t>
            </a:r>
            <a:r>
              <a:rPr lang="en-GB" sz="1400" b="0" i="0" dirty="0">
                <a:solidFill>
                  <a:srgbClr val="050505"/>
                </a:solidFill>
                <a:effectLst/>
                <a:latin typeface="Arial" panose="020B0604020202020204" pitchFamily="34" charset="0"/>
                <a:cs typeface="Arial" panose="020B0604020202020204" pitchFamily="34" charset="0"/>
              </a:rPr>
              <a:t> disintegrated without any visible signs of distress, as he removed the fuse. As I say </a:t>
            </a:r>
            <a:r>
              <a:rPr lang="en-GB" sz="1400" b="0" i="0" dirty="0" err="1">
                <a:solidFill>
                  <a:srgbClr val="050505"/>
                </a:solidFill>
                <a:effectLst/>
                <a:latin typeface="Arial" panose="020B0604020202020204" pitchFamily="34" charset="0"/>
                <a:cs typeface="Arial" panose="020B0604020202020204" pitchFamily="34" charset="0"/>
              </a:rPr>
              <a:t>im</a:t>
            </a:r>
            <a:r>
              <a:rPr lang="en-GB" sz="1400" b="0" i="0" dirty="0">
                <a:solidFill>
                  <a:srgbClr val="050505"/>
                </a:solidFill>
                <a:effectLst/>
                <a:latin typeface="Arial" panose="020B0604020202020204" pitchFamily="34" charset="0"/>
                <a:cs typeface="Arial" panose="020B0604020202020204" pitchFamily="34" charset="0"/>
              </a:rPr>
              <a:t> in favour of trained and authorised </a:t>
            </a:r>
            <a:r>
              <a:rPr lang="en-GB" sz="1400" b="0" i="0" dirty="0" err="1">
                <a:solidFill>
                  <a:srgbClr val="050505"/>
                </a:solidFill>
                <a:effectLst/>
                <a:latin typeface="Arial" panose="020B0604020202020204" pitchFamily="34" charset="0"/>
                <a:cs typeface="Arial" panose="020B0604020202020204" pitchFamily="34" charset="0"/>
              </a:rPr>
              <a:t>Sparkies</a:t>
            </a:r>
            <a:r>
              <a:rPr lang="en-GB" sz="1400" b="0" i="0" dirty="0">
                <a:solidFill>
                  <a:srgbClr val="050505"/>
                </a:solidFill>
                <a:effectLst/>
                <a:latin typeface="Arial" panose="020B0604020202020204" pitchFamily="34" charset="0"/>
                <a:cs typeface="Arial" panose="020B0604020202020204" pitchFamily="34" charset="0"/>
              </a:rPr>
              <a:t> doing it....</a:t>
            </a:r>
            <a:br>
              <a:rPr lang="en-GB" sz="1400" b="0" i="0" dirty="0">
                <a:solidFill>
                  <a:srgbClr val="050505"/>
                </a:solidFill>
                <a:effectLst/>
                <a:latin typeface="Arial" panose="020B0604020202020204" pitchFamily="34" charset="0"/>
                <a:cs typeface="Arial" panose="020B0604020202020204" pitchFamily="34" charset="0"/>
              </a:rPr>
            </a:br>
            <a:endParaRPr lang="en-GB" sz="1400" b="0" i="0" dirty="0">
              <a:solidFill>
                <a:srgbClr val="050505"/>
              </a:solidFill>
              <a:effectLst/>
              <a:latin typeface="Arial" panose="020B0604020202020204" pitchFamily="34" charset="0"/>
              <a:cs typeface="Arial" panose="020B0604020202020204" pitchFamily="34" charset="0"/>
            </a:endParaRPr>
          </a:p>
          <a:p>
            <a:r>
              <a:rPr lang="en-GB" sz="1400" b="0" i="0" dirty="0">
                <a:solidFill>
                  <a:srgbClr val="050505"/>
                </a:solidFill>
                <a:effectLst/>
                <a:latin typeface="Arial" panose="020B0604020202020204" pitchFamily="34" charset="0"/>
                <a:cs typeface="Arial" panose="020B0604020202020204" pitchFamily="34" charset="0"/>
              </a:rPr>
              <a:t>I’ve done my </a:t>
            </a:r>
            <a:r>
              <a:rPr lang="en-GB" sz="1400" b="0" i="0" dirty="0" err="1">
                <a:solidFill>
                  <a:srgbClr val="050505"/>
                </a:solidFill>
                <a:effectLst/>
                <a:latin typeface="Arial" panose="020B0604020202020204" pitchFamily="34" charset="0"/>
                <a:cs typeface="Arial" panose="020B0604020202020204" pitchFamily="34" charset="0"/>
              </a:rPr>
              <a:t>mocopa</a:t>
            </a:r>
            <a:r>
              <a:rPr lang="en-GB" sz="1400" b="0" i="0" dirty="0">
                <a:solidFill>
                  <a:srgbClr val="050505"/>
                </a:solidFill>
                <a:effectLst/>
                <a:latin typeface="Arial" panose="020B0604020202020204" pitchFamily="34" charset="0"/>
                <a:cs typeface="Arial" panose="020B0604020202020204" pitchFamily="34" charset="0"/>
              </a:rPr>
              <a:t> and before I’d of I did I would of agreed with all of you but after seeing what has happened to qualified professionals when they haven’t worn all their </a:t>
            </a:r>
            <a:r>
              <a:rPr lang="en-GB" sz="1400" b="0" i="0" dirty="0" err="1">
                <a:solidFill>
                  <a:srgbClr val="050505"/>
                </a:solidFill>
                <a:effectLst/>
                <a:latin typeface="Arial" panose="020B0604020202020204" pitchFamily="34" charset="0"/>
                <a:cs typeface="Arial" panose="020B0604020202020204" pitchFamily="34" charset="0"/>
              </a:rPr>
              <a:t>ppe</a:t>
            </a:r>
            <a:r>
              <a:rPr lang="en-GB" sz="1400" b="0" i="0" dirty="0">
                <a:solidFill>
                  <a:srgbClr val="050505"/>
                </a:solidFill>
                <a:effectLst/>
                <a:latin typeface="Arial" panose="020B0604020202020204" pitchFamily="34" charset="0"/>
                <a:cs typeface="Arial" panose="020B0604020202020204" pitchFamily="34" charset="0"/>
              </a:rPr>
              <a:t> because they became complacent I’d recommend anyone wanting to remove a </a:t>
            </a:r>
            <a:r>
              <a:rPr lang="en-GB" sz="1400" b="0" i="0" dirty="0" err="1">
                <a:solidFill>
                  <a:srgbClr val="050505"/>
                </a:solidFill>
                <a:effectLst/>
                <a:latin typeface="Arial" panose="020B0604020202020204" pitchFamily="34" charset="0"/>
                <a:cs typeface="Arial" panose="020B0604020202020204" pitchFamily="34" charset="0"/>
              </a:rPr>
              <a:t>cutout</a:t>
            </a:r>
            <a:r>
              <a:rPr lang="en-GB" sz="1400" b="0" i="0" dirty="0">
                <a:solidFill>
                  <a:srgbClr val="050505"/>
                </a:solidFill>
                <a:effectLst/>
                <a:latin typeface="Arial" panose="020B0604020202020204" pitchFamily="34" charset="0"/>
                <a:cs typeface="Arial" panose="020B0604020202020204" pitchFamily="34" charset="0"/>
              </a:rPr>
              <a:t> must attend a course that makes you aware of the consequences and regular equipment checks to retain the ability to remove </a:t>
            </a:r>
            <a:r>
              <a:rPr lang="en-GB" sz="1400" b="0" i="0" dirty="0" err="1">
                <a:solidFill>
                  <a:srgbClr val="050505"/>
                </a:solidFill>
                <a:effectLst/>
                <a:latin typeface="Arial" panose="020B0604020202020204" pitchFamily="34" charset="0"/>
                <a:cs typeface="Arial" panose="020B0604020202020204" pitchFamily="34" charset="0"/>
              </a:rPr>
              <a:t>cutouts</a:t>
            </a: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7154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28F0-B792-4894-A80F-33FD53ACECEF}"/>
              </a:ext>
            </a:extLst>
          </p:cNvPr>
          <p:cNvSpPr>
            <a:spLocks noGrp="1"/>
          </p:cNvSpPr>
          <p:nvPr>
            <p:ph type="title"/>
          </p:nvPr>
        </p:nvSpPr>
        <p:spPr/>
        <p:txBody>
          <a:bodyPr/>
          <a:lstStyle/>
          <a:p>
            <a:r>
              <a:rPr lang="en-GB" dirty="0"/>
              <a:t>Comments on </a:t>
            </a:r>
            <a:r>
              <a:rPr lang="en-GB" dirty="0" err="1"/>
              <a:t>facebook</a:t>
            </a:r>
            <a:r>
              <a:rPr lang="en-GB" dirty="0"/>
              <a:t> (3 of 3)</a:t>
            </a:r>
          </a:p>
        </p:txBody>
      </p:sp>
      <p:sp>
        <p:nvSpPr>
          <p:cNvPr id="6" name="Content Placeholder 5">
            <a:extLst>
              <a:ext uri="{FF2B5EF4-FFF2-40B4-BE49-F238E27FC236}">
                <a16:creationId xmlns:a16="http://schemas.microsoft.com/office/drawing/2014/main" id="{F3D78261-D654-49B3-A6AD-CD4C951EF8F3}"/>
              </a:ext>
            </a:extLst>
          </p:cNvPr>
          <p:cNvSpPr>
            <a:spLocks noGrp="1"/>
          </p:cNvSpPr>
          <p:nvPr>
            <p:ph idx="1"/>
          </p:nvPr>
        </p:nvSpPr>
        <p:spPr/>
        <p:txBody>
          <a:bodyPr>
            <a:normAutofit/>
          </a:bodyPr>
          <a:lstStyle/>
          <a:p>
            <a:r>
              <a:rPr lang="en-GB" sz="1050" b="0" i="0" dirty="0" err="1">
                <a:solidFill>
                  <a:srgbClr val="050505"/>
                </a:solidFill>
                <a:effectLst/>
                <a:latin typeface="Segoe UI Historic" panose="020B0502040204020203" pitchFamily="34" charset="0"/>
              </a:rPr>
              <a:t>ts</a:t>
            </a:r>
            <a:r>
              <a:rPr lang="en-GB" sz="1050" b="0" i="0" dirty="0">
                <a:solidFill>
                  <a:srgbClr val="050505"/>
                </a:solidFill>
                <a:effectLst/>
                <a:latin typeface="Segoe UI Historic" panose="020B0502040204020203" pitchFamily="34" charset="0"/>
              </a:rPr>
              <a:t> not </a:t>
            </a:r>
            <a:r>
              <a:rPr lang="en-GB" sz="1050" b="0" i="0" dirty="0" err="1">
                <a:solidFill>
                  <a:srgbClr val="050505"/>
                </a:solidFill>
                <a:effectLst/>
                <a:latin typeface="Segoe UI Historic" panose="020B0502040204020203" pitchFamily="34" charset="0"/>
              </a:rPr>
              <a:t>acctualy</a:t>
            </a:r>
            <a:r>
              <a:rPr lang="en-GB" sz="1050" b="0" i="0" dirty="0">
                <a:solidFill>
                  <a:srgbClr val="050505"/>
                </a:solidFill>
                <a:effectLst/>
                <a:latin typeface="Segoe UI Historic" panose="020B0502040204020203" pitchFamily="34" charset="0"/>
              </a:rPr>
              <a:t> illegal to pull the fuse ( for the right reason). Its just illegal to Tamper with it or damage it. So, if you can justify pulling it ( note, there may be an element of criminal damage by cutting off the seal, but a court would never take this seriously if done for the right reason) , cause no damage , replace it and re seal it . you have not committed any offences. To tamper refers to an act which is </a:t>
            </a:r>
            <a:r>
              <a:rPr lang="en-GB" sz="1050" b="0" i="0" dirty="0" err="1">
                <a:solidFill>
                  <a:srgbClr val="050505"/>
                </a:solidFill>
                <a:effectLst/>
                <a:latin typeface="Segoe UI Historic" panose="020B0502040204020203" pitchFamily="34" charset="0"/>
              </a:rPr>
              <a:t>unlawfull</a:t>
            </a:r>
            <a:r>
              <a:rPr lang="en-GB" sz="1050" b="0" i="0" dirty="0">
                <a:solidFill>
                  <a:srgbClr val="050505"/>
                </a:solidFill>
                <a:effectLst/>
                <a:latin typeface="Segoe UI Historic" panose="020B0502040204020203" pitchFamily="34" charset="0"/>
              </a:rPr>
              <a:t>. its the same as opening an unlocked car door to remove the hand brake in order to move the car which is causing an obstruction... Hand Brake back on close door. No damage , </a:t>
            </a:r>
            <a:r>
              <a:rPr lang="en-GB" sz="1050" b="0" i="0" dirty="0" err="1">
                <a:solidFill>
                  <a:srgbClr val="050505"/>
                </a:solidFill>
                <a:effectLst/>
                <a:latin typeface="Segoe UI Historic" panose="020B0502040204020203" pitchFamily="34" charset="0"/>
              </a:rPr>
              <a:t>lawfull</a:t>
            </a:r>
            <a:r>
              <a:rPr lang="en-GB" sz="1050" b="0" i="0" dirty="0">
                <a:solidFill>
                  <a:srgbClr val="050505"/>
                </a:solidFill>
                <a:effectLst/>
                <a:latin typeface="Segoe UI Historic" panose="020B0502040204020203" pitchFamily="34" charset="0"/>
              </a:rPr>
              <a:t> action, No offence committed.</a:t>
            </a:r>
            <a:br>
              <a:rPr lang="en-GB" sz="1050" b="0" i="0" dirty="0">
                <a:solidFill>
                  <a:srgbClr val="050505"/>
                </a:solidFill>
                <a:effectLst/>
                <a:latin typeface="Segoe UI Historic" panose="020B0502040204020203" pitchFamily="34" charset="0"/>
              </a:rPr>
            </a:br>
            <a:endParaRPr lang="en-GB" sz="1050" b="0" i="0" dirty="0">
              <a:solidFill>
                <a:srgbClr val="050505"/>
              </a:solidFill>
              <a:effectLst/>
              <a:latin typeface="Segoe UI Historic" panose="020B0502040204020203" pitchFamily="34" charset="0"/>
            </a:endParaRPr>
          </a:p>
          <a:p>
            <a:r>
              <a:rPr lang="en-GB" sz="1050" b="0" i="0" dirty="0">
                <a:solidFill>
                  <a:srgbClr val="050505"/>
                </a:solidFill>
                <a:effectLst/>
                <a:latin typeface="Segoe UI Historic" panose="020B0502040204020203" pitchFamily="34" charset="0"/>
              </a:rPr>
              <a:t>Technically it is illegal, through a number of regulations and agreements between customer, supplier &amp; DNO. Suppliers have the responsibility (and liability) so call them and they have to arrange isolation for you... I've seen the results of cut-out failure and the life changing injuries..</a:t>
            </a:r>
            <a:br>
              <a:rPr lang="en-GB" sz="1050" b="0" i="0" dirty="0">
                <a:solidFill>
                  <a:srgbClr val="050505"/>
                </a:solidFill>
                <a:effectLst/>
                <a:latin typeface="Segoe UI Historic" panose="020B0502040204020203" pitchFamily="34" charset="0"/>
              </a:rPr>
            </a:br>
            <a:endParaRPr lang="en-GB" sz="1050" b="0" i="0" dirty="0">
              <a:solidFill>
                <a:srgbClr val="050505"/>
              </a:solidFill>
              <a:effectLst/>
              <a:latin typeface="Segoe UI Historic" panose="020B0502040204020203" pitchFamily="34" charset="0"/>
            </a:endParaRPr>
          </a:p>
          <a:p>
            <a:r>
              <a:rPr lang="en-GB" sz="1050" b="0" i="0" dirty="0">
                <a:solidFill>
                  <a:srgbClr val="050505"/>
                </a:solidFill>
                <a:effectLst/>
                <a:latin typeface="Segoe UI Historic" panose="020B0502040204020203" pitchFamily="34" charset="0"/>
              </a:rPr>
              <a:t>Electricity at work act. You can pull a main fuse if there is no means of isolation what else are you going to do! Why do people keep asking the same question! Just pull the f</a:t>
            </a:r>
            <a:br>
              <a:rPr lang="en-GB" sz="1050" b="0" i="0" dirty="0">
                <a:solidFill>
                  <a:srgbClr val="050505"/>
                </a:solidFill>
                <a:effectLst/>
                <a:latin typeface="Segoe UI Historic" panose="020B0502040204020203" pitchFamily="34" charset="0"/>
              </a:rPr>
            </a:br>
            <a:endParaRPr lang="en-GB" sz="1050" b="0" i="0" dirty="0">
              <a:solidFill>
                <a:srgbClr val="050505"/>
              </a:solidFill>
              <a:effectLst/>
              <a:latin typeface="Segoe UI Historic" panose="020B0502040204020203" pitchFamily="34" charset="0"/>
            </a:endParaRPr>
          </a:p>
          <a:p>
            <a:r>
              <a:rPr lang="en-GB" sz="1050" b="0" i="0" dirty="0">
                <a:solidFill>
                  <a:srgbClr val="050505"/>
                </a:solidFill>
                <a:effectLst/>
                <a:latin typeface="Segoe UI Historic" panose="020B0502040204020203" pitchFamily="34" charset="0"/>
              </a:rPr>
              <a:t>Pull it, blow torch incoming terminals. Put old board to one side as evidence of loose tails</a:t>
            </a: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8932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28F0-B792-4894-A80F-33FD53ACECEF}"/>
              </a:ext>
            </a:extLst>
          </p:cNvPr>
          <p:cNvSpPr>
            <a:spLocks noGrp="1"/>
          </p:cNvSpPr>
          <p:nvPr>
            <p:ph type="title"/>
          </p:nvPr>
        </p:nvSpPr>
        <p:spPr/>
        <p:txBody>
          <a:bodyPr/>
          <a:lstStyle/>
          <a:p>
            <a:r>
              <a:rPr lang="en-GB" dirty="0"/>
              <a:t>The IET Forum Page</a:t>
            </a:r>
          </a:p>
        </p:txBody>
      </p:sp>
      <p:sp>
        <p:nvSpPr>
          <p:cNvPr id="6" name="Content Placeholder 5">
            <a:extLst>
              <a:ext uri="{FF2B5EF4-FFF2-40B4-BE49-F238E27FC236}">
                <a16:creationId xmlns:a16="http://schemas.microsoft.com/office/drawing/2014/main" id="{F3D78261-D654-49B3-A6AD-CD4C951EF8F3}"/>
              </a:ext>
            </a:extLst>
          </p:cNvPr>
          <p:cNvSpPr>
            <a:spLocks noGrp="1"/>
          </p:cNvSpPr>
          <p:nvPr>
            <p:ph idx="1"/>
          </p:nvPr>
        </p:nvSpPr>
        <p:spPr/>
        <p:txBody>
          <a:bodyPr>
            <a:normAutofit/>
          </a:bodyPr>
          <a:lstStyle/>
          <a:p>
            <a:r>
              <a:rPr lang="en-GB" sz="1400" b="0" i="0" dirty="0">
                <a:solidFill>
                  <a:srgbClr val="050505"/>
                </a:solidFill>
                <a:effectLst/>
                <a:latin typeface="Arial" panose="020B0604020202020204" pitchFamily="34" charset="0"/>
                <a:cs typeface="Arial" panose="020B0604020202020204" pitchFamily="34" charset="0"/>
              </a:rPr>
              <a:t>https://www2.theiet.org/forums/forum/messageview.cfm?catid=205&amp;threadid=106805</a:t>
            </a:r>
            <a:br>
              <a:rPr lang="en-GB" sz="1400" b="0" i="0" dirty="0">
                <a:solidFill>
                  <a:srgbClr val="050505"/>
                </a:solidFill>
                <a:effectLst/>
                <a:latin typeface="Arial" panose="020B0604020202020204" pitchFamily="34" charset="0"/>
                <a:cs typeface="Arial" panose="020B0604020202020204" pitchFamily="34" charset="0"/>
              </a:rPr>
            </a:br>
            <a:endParaRPr lang="en-GB" sz="1400" b="0" i="0" dirty="0">
              <a:solidFill>
                <a:srgbClr val="050505"/>
              </a:solidFill>
              <a:effectLst/>
              <a:latin typeface="Arial" panose="020B0604020202020204" pitchFamily="34" charset="0"/>
              <a:cs typeface="Arial" panose="020B0604020202020204" pitchFamily="34" charset="0"/>
            </a:endParaRPr>
          </a:p>
          <a:p>
            <a:r>
              <a:rPr lang="en-GB" sz="1400" b="0" i="0" dirty="0">
                <a:solidFill>
                  <a:srgbClr val="000000"/>
                </a:solidFill>
                <a:effectLst/>
                <a:latin typeface="Arial" panose="020B0604020202020204" pitchFamily="34" charset="0"/>
                <a:cs typeface="Arial" panose="020B0604020202020204" pitchFamily="34" charset="0"/>
              </a:rPr>
              <a:t>The legal authority already exists for a court trial to cover </a:t>
            </a:r>
            <a:r>
              <a:rPr lang="en-GB" sz="1400" b="0" i="0" dirty="0" err="1">
                <a:solidFill>
                  <a:srgbClr val="000000"/>
                </a:solidFill>
                <a:effectLst/>
                <a:latin typeface="Arial" panose="020B0604020202020204" pitchFamily="34" charset="0"/>
                <a:cs typeface="Arial" panose="020B0604020202020204" pitchFamily="34" charset="0"/>
              </a:rPr>
              <a:t>inteference</a:t>
            </a:r>
            <a:r>
              <a:rPr lang="en-GB" sz="1400" b="0" i="0" dirty="0">
                <a:solidFill>
                  <a:srgbClr val="000000"/>
                </a:solidFill>
                <a:effectLst/>
                <a:latin typeface="Arial" panose="020B0604020202020204" pitchFamily="34" charset="0"/>
                <a:cs typeface="Arial" panose="020B0604020202020204" pitchFamily="34" charset="0"/>
              </a:rPr>
              <a:t> with the supplier's equipment, under the terms of the ESQCR regulations, the EAW regulations , the H&amp;SAW etc act, the parts of the Theft Act that apply to Electricity Abstraction as well as the Electricity Act sections 6 &amp; 7. All it needs, is for the DNOs to decide to enforce it.</a:t>
            </a:r>
            <a:br>
              <a:rPr lang="en-GB" sz="1400" dirty="0">
                <a:latin typeface="Arial" panose="020B0604020202020204" pitchFamily="34" charset="0"/>
                <a:cs typeface="Arial" panose="020B0604020202020204" pitchFamily="34" charset="0"/>
              </a:rPr>
            </a:br>
            <a:br>
              <a:rPr lang="en-GB" sz="1400" dirty="0">
                <a:latin typeface="Arial" panose="020B0604020202020204" pitchFamily="34" charset="0"/>
                <a:cs typeface="Arial" panose="020B0604020202020204" pitchFamily="34" charset="0"/>
              </a:rPr>
            </a:br>
            <a:r>
              <a:rPr lang="en-GB" sz="1400" b="0" i="0" dirty="0">
                <a:solidFill>
                  <a:srgbClr val="000000"/>
                </a:solidFill>
                <a:effectLst/>
                <a:latin typeface="Arial" panose="020B0604020202020204" pitchFamily="34" charset="0"/>
                <a:cs typeface="Arial" panose="020B0604020202020204" pitchFamily="34" charset="0"/>
              </a:rPr>
              <a:t>There is also a condition under my employer's terms and conditions for electricity supply, which require the customer not to damage the supplier's equipment and also not to permit anyone other than the supply company to interfere with the seals. We have a record of who sealed every </a:t>
            </a:r>
            <a:r>
              <a:rPr lang="en-GB" sz="1400" b="0" i="0" dirty="0" err="1">
                <a:solidFill>
                  <a:srgbClr val="000000"/>
                </a:solidFill>
                <a:effectLst/>
                <a:latin typeface="Arial" panose="020B0604020202020204" pitchFamily="34" charset="0"/>
                <a:cs typeface="Arial" panose="020B0604020202020204" pitchFamily="34" charset="0"/>
              </a:rPr>
              <a:t>cutout</a:t>
            </a:r>
            <a:r>
              <a:rPr lang="en-GB" sz="1400" b="0" i="0" dirty="0">
                <a:solidFill>
                  <a:srgbClr val="000000"/>
                </a:solidFill>
                <a:effectLst/>
                <a:latin typeface="Arial" panose="020B0604020202020204" pitchFamily="34" charset="0"/>
                <a:cs typeface="Arial" panose="020B0604020202020204" pitchFamily="34" charset="0"/>
              </a:rPr>
              <a:t> and meter in the island together with the seal numbers, plus a dated photographic record showing its condition including the seals. Missing seals would be reported by meter readers and are investigated.</a:t>
            </a:r>
            <a:br>
              <a:rPr lang="en-GB" sz="1400" dirty="0">
                <a:latin typeface="Arial" panose="020B0604020202020204" pitchFamily="34" charset="0"/>
                <a:cs typeface="Arial" panose="020B0604020202020204" pitchFamily="34" charset="0"/>
              </a:rPr>
            </a:br>
            <a:br>
              <a:rPr lang="en-GB" sz="1400" dirty="0">
                <a:latin typeface="Arial" panose="020B0604020202020204" pitchFamily="34" charset="0"/>
                <a:cs typeface="Arial" panose="020B0604020202020204" pitchFamily="34" charset="0"/>
              </a:rPr>
            </a:br>
            <a:r>
              <a:rPr lang="en-GB" sz="1400" b="0" i="0" dirty="0">
                <a:solidFill>
                  <a:srgbClr val="000000"/>
                </a:solidFill>
                <a:effectLst/>
                <a:latin typeface="Arial" panose="020B0604020202020204" pitchFamily="34" charset="0"/>
                <a:cs typeface="Arial" panose="020B0604020202020204" pitchFamily="34" charset="0"/>
              </a:rPr>
              <a:t>In terms of the maximum penalty, the "scale charge" on conviction is a maximum of £3,000 and / or 4 months "full board and lodgings" courtesy of Her Majesty.</a:t>
            </a:r>
            <a:br>
              <a:rPr lang="en-GB" sz="1400" b="0" i="0" dirty="0">
                <a:solidFill>
                  <a:srgbClr val="000000"/>
                </a:solidFill>
                <a:effectLst/>
                <a:latin typeface="Arial" panose="020B0604020202020204" pitchFamily="34" charset="0"/>
                <a:cs typeface="Arial" panose="020B0604020202020204" pitchFamily="34" charset="0"/>
              </a:rPr>
            </a:br>
            <a:endParaRPr lang="en-GB" sz="1400" b="0" i="0" dirty="0">
              <a:solidFill>
                <a:srgbClr val="000000"/>
              </a:solidFill>
              <a:effectLst/>
              <a:latin typeface="Arial" panose="020B0604020202020204" pitchFamily="34" charset="0"/>
              <a:cs typeface="Arial" panose="020B0604020202020204" pitchFamily="34" charset="0"/>
            </a:endParaRPr>
          </a:p>
          <a:p>
            <a:r>
              <a:rPr lang="en-GB" sz="1400" dirty="0">
                <a:solidFill>
                  <a:srgbClr val="000000"/>
                </a:solidFill>
                <a:latin typeface="Arial" panose="020B0604020202020204" pitchFamily="34" charset="0"/>
                <a:cs typeface="Arial" panose="020B0604020202020204" pitchFamily="34" charset="0"/>
              </a:rPr>
              <a:t>A lot of various comments – bear in mind the comments are those of the IET Members and may not reflect the views of the IET itself</a:t>
            </a:r>
            <a:br>
              <a:rPr lang="en-GB" sz="1400" dirty="0">
                <a:latin typeface="Arial" panose="020B0604020202020204" pitchFamily="34" charset="0"/>
                <a:cs typeface="Arial" panose="020B0604020202020204" pitchFamily="34" charset="0"/>
              </a:rPr>
            </a:br>
            <a:endParaRPr lang="en-GB"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17815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1686</Words>
  <Application>Microsoft Office PowerPoint</Application>
  <PresentationFormat>Widescreen</PresentationFormat>
  <Paragraphs>51</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Change Calibre</vt:lpstr>
      <vt:lpstr>Segoe UI Historic</vt:lpstr>
      <vt:lpstr>Office Theme</vt:lpstr>
      <vt:lpstr>Facebook petition by electricians</vt:lpstr>
      <vt:lpstr>The Petition</vt:lpstr>
      <vt:lpstr>Comments on petition (1 of 3)</vt:lpstr>
      <vt:lpstr>Comments on petition (2 of 3)</vt:lpstr>
      <vt:lpstr>Comments on petition (3 of 3)</vt:lpstr>
      <vt:lpstr>Comments on facebook (1 of 3)</vt:lpstr>
      <vt:lpstr>Comments on facebook (2 of 3)</vt:lpstr>
      <vt:lpstr>Comments on facebook (3 of 3)</vt:lpstr>
      <vt:lpstr>The IET Forum Page</vt:lpstr>
      <vt:lpstr>What next?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Facebook petition by electricians</dc:title>
  <dc:creator>GEOFF H</dc:creator>
  <cp:lastModifiedBy>GEOFF H</cp:lastModifiedBy>
  <cp:revision>9</cp:revision>
  <dcterms:created xsi:type="dcterms:W3CDTF">2021-03-24T10:05:24Z</dcterms:created>
  <dcterms:modified xsi:type="dcterms:W3CDTF">2021-03-24T11:26:27Z</dcterms:modified>
</cp:coreProperties>
</file>